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ustom.xml" ContentType="application/vnd.openxmlformats-officedocument.custom-properties+xml"/>
  <Override PartName="/docProps/core.xml" ContentType="application/vnd.openxmlformats-package.core-properties+xml"/>
  <Override PartName="/ppt/presentation.xml" ContentType="application/vnd.openxmlformats-officedocument.presentationml.presentation.main+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Lst>
  <p:sldSz cy="6858000" cx="9144000"/>
  <p:notesSz cx="6858000" cy="9144000"/>
  <p:embeddedFontLst>
    <p:embeddedFont>
      <p:font typeface="Arimo"/>
      <p:regular r:id="rId34"/>
      <p:bold r:id="rId35"/>
      <p:italic r:id="rId36"/>
      <p:boldItalic r:id="rId37"/>
    </p:embeddedFont>
    <p:embeddedFont>
      <p:font typeface="Arial Narrow"/>
      <p:regular r:id="rId38"/>
      <p:bold r:id="rId39"/>
      <p:italic r:id="rId40"/>
      <p:boldItalic r:id="rId41"/>
    </p:embeddedFont>
    <p:embeddedFont>
      <p:font typeface="Arial Black"/>
      <p:regular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2D200454-40CA-4A62-9FC3-DE9A4176ACB9}">
      <p15:notesGuideLst>
        <p15:guide id="1" orient="horz" pos="2880">
          <p15:clr>
            <a:srgbClr val="A4A3A4"/>
          </p15:clr>
        </p15:guide>
        <p15:guide id="2" pos="2160">
          <p15:clr>
            <a:srgbClr val="A4A3A4"/>
          </p15:clr>
        </p15:guide>
      </p15:notesGuideLst>
    </p:ext>
    <p:ext uri="GoogleSlidesCustomDataVersion2">
      <go:slidesCustomData xmlns:go="http://customooxmlschemas.google.com/" r:id="rId43" roundtripDataSignature="AMtx7miJo5eVfxOkQvyUT/McAKph+NhXH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31FE433-31BC-4438-BF3C-9ED78DD4411E}">
  <a:tblStyle styleId="{931FE433-31BC-4438-BF3C-9ED78DD4411E}"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FF3E9"/>
          </a:solidFill>
        </a:fill>
      </a:tcStyle>
    </a:wholeTbl>
    <a:band1H>
      <a:tcTxStyle/>
      <a:tcStyle>
        <a:fill>
          <a:solidFill>
            <a:srgbClr val="DEE7D0"/>
          </a:solidFill>
        </a:fill>
      </a:tcStyle>
    </a:band1H>
    <a:band2H>
      <a:tcTxStyle/>
    </a:band2H>
    <a:band1V>
      <a:tcTxStyle/>
      <a:tcStyle>
        <a:fill>
          <a:solidFill>
            <a:srgbClr val="DEE7D0"/>
          </a:solidFill>
        </a:fill>
      </a:tcStyle>
    </a:band1V>
    <a:band2V>
      <a:tcTxStyle/>
    </a:band2V>
    <a:lastCol>
      <a:tcTxStyle b="on" i="off">
        <a:font>
          <a:latin typeface="Calibri"/>
          <a:ea typeface="Calibri"/>
          <a:cs typeface="Calibri"/>
        </a:font>
        <a:schemeClr val="lt1"/>
      </a:tcTxStyle>
      <a:tcStyle>
        <a:fill>
          <a:solidFill>
            <a:schemeClr val="accent3"/>
          </a:solidFill>
        </a:fill>
      </a:tcStyle>
    </a:lastCol>
    <a:firstCol>
      <a:tcTxStyle b="on" i="off">
        <a:font>
          <a:latin typeface="Calibri"/>
          <a:ea typeface="Calibri"/>
          <a:cs typeface="Calibri"/>
        </a:font>
        <a:schemeClr val="lt1"/>
      </a:tcTxStyle>
      <a:tcStyle>
        <a:fill>
          <a:solidFill>
            <a:schemeClr val="accent3"/>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3"/>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3"/>
          </a:solidFill>
        </a:fill>
      </a:tcStyle>
    </a:firstRow>
    <a:neCell>
      <a:tcTxStyle/>
    </a:neCell>
    <a:nwCell>
      <a:tcTxStyle/>
    </a:nwCell>
  </a:tblStyle>
  <a:tblStyle styleId="{67BB98A7-31FB-4160-9275-84449403149D}" styleName="Table_1">
    <a:wholeTbl>
      <a:tcTxStyle b="off" i="off">
        <a:font>
          <a:latin typeface="Calibri"/>
          <a:ea typeface="Calibri"/>
          <a:cs typeface="Calibri"/>
        </a:font>
        <a:schemeClr val="dk1"/>
      </a:tcTxStyle>
      <a:tcStyle>
        <a:tcBdr>
          <a:left>
            <a:ln cap="flat" cmpd="sng" w="12700">
              <a:solidFill>
                <a:schemeClr val="accent3"/>
              </a:solidFill>
              <a:prstDash val="solid"/>
              <a:round/>
              <a:headEnd len="sm" w="sm" type="none"/>
              <a:tailEnd len="sm" w="sm" type="none"/>
            </a:ln>
          </a:left>
          <a:right>
            <a:ln cap="flat" cmpd="sng" w="12700">
              <a:solidFill>
                <a:schemeClr val="accent3"/>
              </a:solidFill>
              <a:prstDash val="solid"/>
              <a:round/>
              <a:headEnd len="sm" w="sm" type="none"/>
              <a:tailEnd len="sm" w="sm" type="none"/>
            </a:ln>
          </a:right>
          <a:top>
            <a:ln cap="flat" cmpd="sng" w="12700">
              <a:solidFill>
                <a:schemeClr val="accent3"/>
              </a:solidFill>
              <a:prstDash val="solid"/>
              <a:round/>
              <a:headEnd len="sm" w="sm" type="none"/>
              <a:tailEnd len="sm" w="sm" type="none"/>
            </a:ln>
          </a:top>
          <a:bottom>
            <a:ln cap="flat" cmpd="sng" w="12700">
              <a:solidFill>
                <a:schemeClr val="accent3"/>
              </a:solidFill>
              <a:prstDash val="solid"/>
              <a:round/>
              <a:headEnd len="sm" w="sm" type="none"/>
              <a:tailEnd len="sm" w="sm" type="none"/>
            </a:ln>
          </a:bottom>
          <a:insideH>
            <a:ln cap="flat" cmpd="sng" w="12700">
              <a:solidFill>
                <a:schemeClr val="accent3"/>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chemeClr val="lt1"/>
          </a:solidFill>
        </a:fill>
      </a:tcStyle>
    </a:wholeTbl>
    <a:band1H>
      <a:tcTxStyle/>
      <a:tcStyle>
        <a:fill>
          <a:solidFill>
            <a:srgbClr val="EFF3E9"/>
          </a:solidFill>
        </a:fill>
      </a:tcStyle>
    </a:band1H>
    <a:band2H>
      <a:tcTxStyle/>
    </a:band2H>
    <a:band1V>
      <a:tcTxStyle/>
      <a:tcStyle>
        <a:fill>
          <a:solidFill>
            <a:srgbClr val="EFF3E9"/>
          </a:solidFill>
        </a:fill>
      </a:tcStyle>
    </a:band1V>
    <a:band2V>
      <a:tcTxStyle/>
    </a:band2V>
    <a:lastCol>
      <a:tcTxStyle b="on" i="off"/>
    </a:lastCol>
    <a:firstCol>
      <a:tcTxStyle b="on" i="off"/>
    </a:firstCol>
    <a:lastRow>
      <a:tcTxStyle b="on" i="off"/>
      <a:tcStyle>
        <a:tcBdr>
          <a:top>
            <a:ln cap="flat" cmpd="sng" w="50800">
              <a:solidFill>
                <a:schemeClr val="accent3"/>
              </a:solidFill>
              <a:prstDash val="solid"/>
              <a:round/>
              <a:headEnd len="sm" w="sm" type="none"/>
              <a:tailEnd len="sm" w="sm" type="none"/>
            </a:ln>
          </a:top>
        </a:tcBdr>
        <a:fill>
          <a:solidFill>
            <a:schemeClr val="lt1"/>
          </a:solidFill>
        </a:fill>
      </a:tcStyle>
    </a:lastRow>
    <a:seCell>
      <a:tcTxStyle/>
    </a:seCell>
    <a:swCell>
      <a:tcTxStyle/>
    </a:swCell>
    <a:firstRow>
      <a:tcTxStyle b="on" i="off">
        <a:font>
          <a:latin typeface="Calibri"/>
          <a:ea typeface="Calibri"/>
          <a:cs typeface="Calibri"/>
        </a:font>
        <a:schemeClr val="lt1"/>
      </a:tcTxStyle>
      <a:tcStyle>
        <a:fill>
          <a:solidFill>
            <a:schemeClr val="accent3"/>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notesViewPr>
    <p:cSldViewPr snapToGrid="0">
      <p:cViewPr varScale="1">
        <p:scale>
          <a:sx n="100" d="100"/>
          <a:sy n="100" d="100"/>
        </p:scale>
        <p:origin x="0" y="0"/>
      </p:cViewPr>
      <p:guideLst>
        <p:guide pos="2880" orient="horz"/>
        <p:guide pos="2160"/>
      </p:guideLst>
    </p:cSldViewPr>
  </p:notesViewPr>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3" Type="http://schemas.openxmlformats.org/officeDocument/2006/relationships/slide" Target="slides/slide7.xml"/><Relationship Id="rId39" Type="http://schemas.openxmlformats.org/officeDocument/2006/relationships/font" Target="fonts/ArialNarrow-bold.fntdata"/><Relationship Id="rId18" Type="http://schemas.openxmlformats.org/officeDocument/2006/relationships/slide" Target="slides/slide12.xml"/><Relationship Id="rId42" Type="http://schemas.openxmlformats.org/officeDocument/2006/relationships/font" Target="fonts/ArialBlack-regular.fntdata"/><Relationship Id="rId21" Type="http://schemas.openxmlformats.org/officeDocument/2006/relationships/slide" Target="slides/slide15.xml"/><Relationship Id="rId34" Type="http://schemas.openxmlformats.org/officeDocument/2006/relationships/font" Target="fonts/Arimo-regular.fntdata"/><Relationship Id="rId7" Type="http://schemas.openxmlformats.org/officeDocument/2006/relationships/slide" Target="slides/slide1.xml"/><Relationship Id="rId2" Type="http://schemas.openxmlformats.org/officeDocument/2006/relationships/viewProps" Target="viewProps.xml"/><Relationship Id="rId29" Type="http://schemas.openxmlformats.org/officeDocument/2006/relationships/slide" Target="slides/slide23.xml"/><Relationship Id="rId16" Type="http://schemas.openxmlformats.org/officeDocument/2006/relationships/slide" Target="slides/slide10.xml"/><Relationship Id="rId40" Type="http://schemas.openxmlformats.org/officeDocument/2006/relationships/font" Target="fonts/ArialNarrow-italic.fntdata"/><Relationship Id="rId24" Type="http://schemas.openxmlformats.org/officeDocument/2006/relationships/slide" Target="slides/slide18.xml"/><Relationship Id="rId1" Type="http://schemas.openxmlformats.org/officeDocument/2006/relationships/theme" Target="theme/theme2.xml"/><Relationship Id="rId6" Type="http://schemas.openxmlformats.org/officeDocument/2006/relationships/notesMaster" Target="notesMasters/notesMaster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font" Target="fonts/Arimo-boldItalic.fntdata"/><Relationship Id="rId45" Type="http://schemas.openxmlformats.org/officeDocument/2006/relationships/customXml" Target="../customXml/item2.xml"/><Relationship Id="rId23" Type="http://schemas.openxmlformats.org/officeDocument/2006/relationships/slide" Target="slides/slide17.xml"/><Relationship Id="rId28" Type="http://schemas.openxmlformats.org/officeDocument/2006/relationships/slide" Target="slides/slide22.xml"/><Relationship Id="rId5" Type="http://schemas.openxmlformats.org/officeDocument/2006/relationships/slideMaster" Target="slideMasters/slideMaster1.xml"/><Relationship Id="rId15" Type="http://schemas.openxmlformats.org/officeDocument/2006/relationships/slide" Target="slides/slide9.xml"/><Relationship Id="rId36" Type="http://schemas.openxmlformats.org/officeDocument/2006/relationships/font" Target="fonts/Arimo-italic.fntdata"/><Relationship Id="rId31" Type="http://schemas.openxmlformats.org/officeDocument/2006/relationships/slide" Target="slides/slide25.xml"/><Relationship Id="rId10" Type="http://schemas.openxmlformats.org/officeDocument/2006/relationships/slide" Target="slides/slide4.xml"/><Relationship Id="rId19" Type="http://schemas.openxmlformats.org/officeDocument/2006/relationships/slide" Target="slides/slide13.xml"/><Relationship Id="rId44" Type="http://schemas.openxmlformats.org/officeDocument/2006/relationships/customXml" Target="../customXml/item1.xml"/><Relationship Id="rId22" Type="http://schemas.openxmlformats.org/officeDocument/2006/relationships/slide" Target="slides/slide16.xml"/><Relationship Id="rId43" Type="http://customschemas.google.com/relationships/presentationmetadata" Target="metadata"/><Relationship Id="rId4" Type="http://schemas.openxmlformats.org/officeDocument/2006/relationships/tableStyles" Target="tableStyles.xml"/><Relationship Id="rId9" Type="http://schemas.openxmlformats.org/officeDocument/2006/relationships/slide" Target="slides/slide3.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Arimo-bold.fntdata"/><Relationship Id="rId14" Type="http://schemas.openxmlformats.org/officeDocument/2006/relationships/slide" Target="slides/slide8.xml"/><Relationship Id="rId8" Type="http://schemas.openxmlformats.org/officeDocument/2006/relationships/slide" Target="slides/slide2.xml"/><Relationship Id="rId3" Type="http://schemas.openxmlformats.org/officeDocument/2006/relationships/presProps" Target="presProps.xml"/><Relationship Id="rId25" Type="http://schemas.openxmlformats.org/officeDocument/2006/relationships/slide" Target="slides/slide19.xml"/><Relationship Id="rId33" Type="http://schemas.openxmlformats.org/officeDocument/2006/relationships/slide" Target="slides/slide27.xml"/><Relationship Id="rId12" Type="http://schemas.openxmlformats.org/officeDocument/2006/relationships/slide" Target="slides/slide6.xml"/><Relationship Id="rId17" Type="http://schemas.openxmlformats.org/officeDocument/2006/relationships/slide" Target="slides/slide11.xml"/><Relationship Id="rId38" Type="http://schemas.openxmlformats.org/officeDocument/2006/relationships/font" Target="fonts/ArialNarrow-regular.fntdata"/><Relationship Id="rId46" Type="http://schemas.openxmlformats.org/officeDocument/2006/relationships/customXml" Target="../customXml/item3.xml"/><Relationship Id="rId20" Type="http://schemas.openxmlformats.org/officeDocument/2006/relationships/slide" Target="slides/slide14.xml"/><Relationship Id="rId41" Type="http://schemas.openxmlformats.org/officeDocument/2006/relationships/font" Target="fonts/ArialNarrow-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 name="Google Shape;80;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1" name="Google Shape;81;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6" name="Google Shape;226;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8" name="Google Shape;258;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0" name="Google Shape;270;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1" name="Google Shape;271;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1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1" name="Google Shape;311;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1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3" name="Google Shape;323;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1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2" name="Google Shape;332;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2" name="Google Shape;342;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1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2" name="Google Shape;352;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p1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1" name="Google Shape;361;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1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3" name="Google Shape;393;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2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2" name="Google Shape;402;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2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9" name="Google Shape;409;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2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9" name="Google Shape;419;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2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0" name="Google Shape;430;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p2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5" name="Google Shape;445;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p2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4" name="Google Shape;464;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p2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1" name="Google Shape;471;p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p2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2" name="Google Shape;482;p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8" name="Google Shape;138;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9" name="Google Shape;149;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5" name="Google Shape;165;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3" name="Google Shape;183;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4" name="Google Shape;204;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5" name="Google Shape;215;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jpg"/><Relationship Id="rId3" Type="http://schemas.openxmlformats.org/officeDocument/2006/relationships/image" Target="../media/image21.png"/><Relationship Id="rId4" Type="http://schemas.openxmlformats.org/officeDocument/2006/relationships/image" Target="../media/image14.png"/><Relationship Id="rId11" Type="http://schemas.openxmlformats.org/officeDocument/2006/relationships/image" Target="../media/image19.png"/><Relationship Id="rId10" Type="http://schemas.openxmlformats.org/officeDocument/2006/relationships/image" Target="../media/image2.png"/><Relationship Id="rId9" Type="http://schemas.openxmlformats.org/officeDocument/2006/relationships/image" Target="../media/image18.png"/><Relationship Id="rId5" Type="http://schemas.openxmlformats.org/officeDocument/2006/relationships/image" Target="../media/image1.png"/><Relationship Id="rId6" Type="http://schemas.openxmlformats.org/officeDocument/2006/relationships/image" Target="../media/image4.png"/><Relationship Id="rId7" Type="http://schemas.openxmlformats.org/officeDocument/2006/relationships/image" Target="../media/image17.png"/><Relationship Id="rId8"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folie" showMasterSp="0">
  <p:cSld name="Titelfolie">
    <p:spTree>
      <p:nvGrpSpPr>
        <p:cNvPr id="16" name="Shape 16"/>
        <p:cNvGrpSpPr/>
        <p:nvPr/>
      </p:nvGrpSpPr>
      <p:grpSpPr>
        <a:xfrm>
          <a:off x="0" y="0"/>
          <a:ext cx="0" cy="0"/>
          <a:chOff x="0" y="0"/>
          <a:chExt cx="0" cy="0"/>
        </a:xfrm>
      </p:grpSpPr>
      <p:sp>
        <p:nvSpPr>
          <p:cNvPr id="17" name="Google Shape;17;p29"/>
          <p:cNvSpPr/>
          <p:nvPr/>
        </p:nvSpPr>
        <p:spPr>
          <a:xfrm>
            <a:off x="611560" y="6283225"/>
            <a:ext cx="4754767" cy="26161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chemeClr val="dk1"/>
              </a:buClr>
              <a:buSzPts val="1100"/>
              <a:buFont typeface="Arial"/>
              <a:buNone/>
            </a:pPr>
            <a:r>
              <a:rPr b="0" i="0" lang="en-US" sz="1100" u="none" cap="none" strike="noStrike">
                <a:solidFill>
                  <a:schemeClr val="dk1"/>
                </a:solidFill>
                <a:latin typeface="Arial"/>
                <a:ea typeface="Arial"/>
                <a:cs typeface="Arial"/>
                <a:sym typeface="Arial"/>
              </a:rPr>
              <a:t>WP5 - ACTIVITY 5.1: SUSTAINABLE MED CITIES TRAINING SYSTEM </a:t>
            </a:r>
            <a:endParaRPr b="0" i="0" sz="1100" u="none" cap="none" strike="noStrike">
              <a:solidFill>
                <a:schemeClr val="dk1"/>
              </a:solidFill>
              <a:latin typeface="Arial"/>
              <a:ea typeface="Arial"/>
              <a:cs typeface="Arial"/>
              <a:sym typeface="Arial"/>
            </a:endParaRPr>
          </a:p>
        </p:txBody>
      </p:sp>
      <p:sp>
        <p:nvSpPr>
          <p:cNvPr descr="data:image/jpeg;base64,/9j/4AAQSkZJRgABAQEA3ADcAAD/2wBDAAMCAgMCAgMDAwMEAwMEBQgFBQQEBQoHBwYIDAoMDAsKCwsNDhIQDQ4RDgsLEBYQERMUFRUVDA8XGBYUGBIUFRT/2wBDAQMEBAUEBQkFBQkUDQsNFBQUFBQUFBQUFBQUFBQUFBQUFBQUFBQUFBQUFBQUFBQUFBQUFBQUFBQUFBQUFBQUFBT/wAARCAH9BRI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9IzBFJJwAOTXN+C/GA8WQXO+H7JdW8m2SAkkqDnHOB6EfUV0ci7kYEdRXHh8XTxdD2+Hd072+RTVnZlXTtVtNYhaW0nWeNW2Fk6Z4OKufdrg/hhus21nTyci2uP8R/7LXaaheR6fYXNzKcRwxtIx9gCTXFlOPlj8DHFVFZ638mm0/yNJ0+WfJEpaR4l0rxBNeRadfw3ctnIYriOJwWibJGGHUcqevoa1vavDv2WreW40LX9auB++1C/JLeu0ZJ/N2/Kvarq4jtYJJpXWOKNS7MxwFAHJNdOAxUsVhY4iate/wDX3HTjcPHDYmVCDvb+vzJvWjtXEfDX4mRfEddVkgsJba3s7gwxzs2UmXnBHAIOMEjtkcmu39q6cPiKeKpqrRd4s561Gph5unVVmh1FJS10mAUUUUAFFFFABRRRQAUUUUAFFFFABRRRQAUUUUAFFFFABRRRQAUUUUAFFFFABRRRQAUUUUAFFFFABRRRQAUUUUAFFFFABRRRQAUUUUAFFFFABRRRQAUUUUAFFFFABRRRQBynxB+Jvhn4VaLDq3irVI9H06a4W2SeSN3BkKswXCKT0Rj6cV59/wANmfBr/oeLX/wFuP8A43XnP/BSj/khuif9jDB/6TXNfmtX2GU5LRx+H9tUk0720t/kfO47MqmFq+zikz9cP+Gzfg1/0PFr/wCAtx/8bo/4bN+DX/Q8Wv8A4C3H/wAbr8j6K9n/AFYw388vw/yPP/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268E+OND+Inh2217w7frqek3DOsVyiMoYqxVuGAPDAjp2rfr5+/YP/5Nj8Mf9drz/wBKpa+ga/P8VSVCvOlHaLaPrKNR1aUZvqh1FFFcxsFFFFABRRRQAUUUUAFFFFABRRRQAUUUUAFFFFABRRRQAUUUUAFFFFABRRRQAUUUUAFFFFABRRRQAUUUUAFFFFABRWB408eeG/hzop1jxX4g0zw1pIdYjfatdx2sO9vurvcgZODgZzxVzw/4i0vxZotnq+ianaaxpV4gltr6wnWaCZD0ZHUlWHuDQBp0V8c+PI/HHxh+KVt8YvA9m8+k/Ci9vtN0jRXYLL4pkLm31YKc4jCLG0UO4HdLGxO1dpr6o8DeMtK+Ing3RfFGiTNcaRq9nHfWsjoVYxyKGG5T91hnBB5BBFAG9RXHeEfi94G8f6zqGkeGfGegeIdV07P2yx0vU4bma3w2070RiVw3GSOvFdjQAUUUUAFFFFABRRRQAUUUUAFFFFABRRRQAUUUUAFFFFABRRRQAUUUUAFFFFABRRRQAUUUUAFFFFABRRRQAUUUUAFFFFABRRRQAUUUUAZH/CS6b/bh0j7Wv9obd/lfrjPrjnHXHNavrXH+OPAcXiRBd2r/AGTVoeY7heNxHQNj6cHtWP4f+JUtpHNp2u2sw1W1GCsajdKPYZ5OOeOvavjJ55PLsZLD5pFRhL4Jq9mv5X2l+Z0+yU480PmQ+JUPgXxxba3ENunXx2XIUHCk4yfr0b3INdinjTRZBPjUYVaHd5iSHawx1ODyR7ivO/FPjy28aGDTbaGSK2ZZJJ3uEC7dqllYEE/dwTx1FYfhnRn8cX1naGFYltl/0i8Une6D7o9M44FfGUuIHQxtWhlFqkJy0WvxNLms+2t9fM1lTdk56HRafrlxpviPVLzTYTcRXESXfkkcurFW7dwHaj4kfFC0k+HutfZYpTNJZvG4YY8ouRGOe/LA/wCcVYvvBE0WuQxXGrWtrbyqIY1VtjmPGAir37DqfxrmfjR8NTNp+nWOl+JLXSY53EZ06/nWFbpuudwGXbO35TkDPGO+OCjndCOIhT92mm7ptN3bvor6b/5HqYSOHqYml7R6ad+hL+zr4xtdN0218H3ai21DyBfQsTgTrLmTH1ClT9M+hq/8fPGkrWFn4S0aTzdU1hxEwiblYy23Gf8AaPH0DV574y+Cet6H4aTX9d1WXVZbCFIPsunhY/JhUYGJCOgHX5M8/jXEaXr0enx3euWl1HZ6lbSQw2FmWdnjhH3iDjGcAKfXdJxzXo4nNcTg8Kstrx5Lrfryfle2m59XRy3D4vEPMKEuaz26c/5267fM+vPAPhG38EeF7LSbchjCuZJP77nlm/M/litTV9Ys9B0+e91C5S1tYV3ySyHAArlovi94Wbw0+rNqsHlQxq0kasGdWYZCbf7xwePY15Za2Ov/ALRWtJeX3m6T4LtZD5UCnDTkHn6njr0XoM8mvr6+a0MJSp4XL17SpJe7FbJd2+iPkKeBrYipOvjHyRT95ve/Zd2z6DtrqK8t454ZFlhkUOkiHKsD0IPpU+ao6PpFroOm29hYwLb2lugjjjXoB/n+dXq+op83KufR9Tw5Wu+XYdRRRWhIUUUUAFFFFABRRRQAUUUUAFFFFABRRRQAUUUUAFFFFABRRRQAUUUUAFFFFABRRRQAUUUUAFFFFABRRRQAUUUUAFFFFABRRRQAUUUUAFFFFABRRRQAUUUUAFFFFAHyb/wUo/5Ibon/AGMMH/pNc1+a1fpT/wAFKP8Akhuif9jDB/6TXNfmtX6hw3/uXzf6Hw+cf7z8gooor6s8QKKKKACiiigAooru/hH8K7/4oeMBo0UM0UYtZ7iSbbgR7YzsJyOhkMa8f3q4MbjsPl9CWIxM1GMdW2bUqU601CCu2cJRU01lcWuRNbyxFThvMQrg56HjrV7wzqWm6TrEFxq2kJrmnjiWzeeSAsD3V0OQw9wR7VrPEL2LrU1z6XsrXfprb8SVB83LLQjHh/UD4eOuC1c6ULr7EbnHyibZvCfUqCfwrPr9Cbr4f/Dq3+Cclm/h+4/sKK1/4SJ9GW4b7aD5ZYsT5m7cFyv3scYr4J8Sajp+q6xPcaXpMeiWDHEVnHPJNtA7l3JJJ9sD2r4LhPi9cTzxEI0JQVOTV3a1unXf008z2Mwy36ioNzTujMorT8P+HL/xLrGn6bZW8klxfTpbxfKcbnYKMnHTJrc+KfgGf4e/EDXdCWOd7ayuCIZHUkmJgHQk467GXp719pLMsLHFrBOa9o05Wv0TS/U8v2FR0/a202OQooor0znCiiigAooooAKKKKAP1Z/YP/5Nj8Mf9d7z/wBKZa+ga+fv2D/+TY/DH/Xe8/8ASmWvoGvxTMP98q/4n+Z+k4X+BD0QtFFFeedQUUUUAFFFFABRRRQAUUUUAFFFFABRRRQAUUUUAFFFFABRRRQAUUUUAFFFFABRRRQAUUUUAFFFFABRVTUNQtdJsLm/vrmGysrWJpp7m4kCRxRqCzOzHgKACSSeAK+VviB+0Jq/jjS49S0zWrz4c/DS8m+x6brNrY/avEfiyZshYtJtGRtkbrkrOyMzYDKqr+8oA+m/EHi/QvCcccmua1p2jxyHCPqF3HAGPoC7DNWNF1/TPElit7pGo2mqWbHC3FlOk0ZI6gMpIzX5saD8WvAnhrRZ/GN38EdNuNAvJ7pdMvfGDnxF4m8QLblUnupLiVmS1s42YBpjLKg/gRtwr3/9pL9n3wf4V0jwz4u8PWc3ga9bX9I03V9K8F6hPpEWuQXV3HatCwtXh3yIbjzUk27v3O0/KTgA4b4pfHHU/FHxwutXi8L6Jp+ofDy18SadbReNLxjpV35S2skt/bSwxOwnhiEbNDIiFo7hwj5DEZfh/wDaW0f4GWPxOaxOkaF4p13R/DuvW/g8ORDYa5qFttvW8hRuSCP/AEaeT1y/OWr0j4weA/2cvB+p+B/DXifxBZabYeGbi41ZPBdvNJfXeqXU2397dopkuLgHa+VcHzS2GLAYrj/Cv7Tes+MvHcV58O9K0XwnA2prdXPgXU4UtPFfiy3AZZ5t9yEjV0UB0jDuzrGcyR/doA+oP2d9D8NeFfgzoGn+FvE1t4u0aJJp31+3mikjvbiWaSa5mzGSoLTSSMVBwucdq+NvEXx48J+A/g148+DOn+P9NvNHs9S03T9A1yxu0zd6Pe30aXloJlO1p4IzcozIc+W0bfeDkew3XwZ8Z+Pvhn8fmsfDh8Djx80b6V4Uv7iKN2ZIES5kuDbu0cL3ZUo2xiQAGY7iQOb+LHxq8W+HfsQvPDfh3wB4Ih0tLGD4bePI7SWTxHOHHmRWq2bTtHHFHsUOUZCzAGMD5wAcF4s+Ll14K1TTfE9x4F8N6Lp/wy8U69Y6ZpfhEuuu3VhZWk4a3lieNY4bb7P5d1LN5rKym32x7mWvvjwj4iudc8FaRrmrWUeh3N3YRXlzZ/aRMtqzIHZDLgBtuSNwABxnpXyP4H8efs//ABG+KnhT4iPfN8NfGtxpsug33hjxfbfYhqNrJGIhC6TYjdwUiCyRsSyIEYHgJd0H9mrwLqX7Tmr+DCmqv4C8PeGtP1WLwhea9fXWl3txc3Nyqs1rLM0ZhhW1ULEFCZlOQQFAAPqbRviR4S8RX32HSfFGi6pe/wDPvZahDNJx1+VWJro6+CvjTr3gqD4h+Jfh34f+BHgfXNZ0VlSHTbvS47H+2N1otz5VhqEafub1I2DCFkBIUsknGBa+Avxy1G40fTb34Zajrut201mNSl+Ffj65MmqtZ5Ikn0jUpGJuAjqV8qV3AIZWMDYFAH3ZRXI/DH4oeH/i74Ug1/w3eNcWrO0E9vMhiuLO4Q4kt54z80cqHhlYccHkEE9dQAUUUUAFFFFABRRRQAUUUUAFFFFABRRRQAUUUUAFFFFABRRRQAUUUUAFFFFABRRRQAUUUUAFFFFABRRRQAUUUUANz6V5inx30mz8QXel6zZXWjGKVkjnmQlXUEgMRjK5xnoRjvXp9ZWveF9K8TWpttUsYb2LGB5i/Mue4PUH3Fefi6eJlFPDTSa7q6f+RMr9CSPXtMm0836X9q1iBk3ImUx/99ZxXivjjxnpHi7xlHp9hNHcxR2kji+gU5jkjV5CM9HUqvrweQeoOX8Uvh3afC+wXV9O1aWz02e4WKW2u4zNAhIbBfg5XI2/MrcsOe4zPhzcSN8TtDWbTLXT106CQ3DWijYUMTkSs2SOQ6859PpXwmdVq+PjHLsVTUVJpN7rfddu5jHEOFRRW6PQ/AcTi+n1rxRIsAeJbaBr7agk6ZOG68Ac+5963PFH/CQ23iDTV0CLbp0gVj9nRfLLZ+becdNuO/05qK+Ph74ywgaXqzGTT2IfbERw/swHXb1HpXe6Zp6aXp1taREmO3jWJSxycAAD+VLKslqU6UsFGX7pNSVVNc0ne7T/ACPTnWjP31v2Od8S+AovEmqQXj3TwBVCSRqudwBJ4OeDyfWuX+K3wOj+J2t6fqB1WSwNvH5Msflbw6bs/LyMHk+vbjjn1TsKODX2P9jYFuq3T/iNOWr1a2/pDoYyvh5qpSlZo8a+LuseO9F13Q7HwxaTXGmtGA5S3EwkkDYKyEj5VxjnI6tzxxp+OvBPhiTRb2x03TdHg8TG3M1tbpbwGZ2UbsbCOQcEfj1Fepbc15F4j+DFvN8Rz42udca1tIJEu5YTHggxgY+fPC4UZGPX8PJzLBVaanOEfaqbSabS5I21cbnrYTF058kZP2bgm7pN87vomfO730N4Lt9ZENjLYIGtdES3eKOWQ4DFsDjjDHJycYGBjH138M5jP8P/AA/JJs3PYwsdihF5QHgDgfgK85+MWq+HfEnhqy1KztbXWI1uxDLIUKso2Mdu4Ydex/8ArVxfh2DWLKxstNsLybQtN1JlSCPz3lln+bGV5+XrzgIDX55gMWuHsxnBP26lFWa63emuq8t16H0+Nj/bGEjNr2bT2ey01t189vmfQHiT4gaF4TUi/v4xN2gj+eT/AL5HT6mrfhPxNbeL9Fh1O0WRIZGZdkoAYEEgg4+lct4Z+Cug6KwnvEfV7zO4yXfK5/3eh/HJ9676GNIY1SNQiKMBVGAK/VMBLM61T22MUYQa0itX6t7fJHw+IWEhDkoNyfd6L5L/ADJqKKK+gPOCiiigAooooAKKKKACiiigAooooAKKKKACiiigAooooAKKKKACiiigAooooAKKKKACiiigAooooAKKKKACiiigAooooAKKKKACiiigAooooAKKKKACiiigAooooA+Tf+ClH/JDdE/7GGD/ANJrmvzWr9Kf+ClH/JDdE/7GGD/0mua/Nav1Dhv/AHL5v9D4fOP95+QUUUV9WeIFFFFABRRXp3wv+BPibxx4g0Ay6Jer4dvbiMzaisZ8ryc/OQ/rtyPqRXmZhmOFyug8Ri5qMVfd22XTzN6NCpiJqFON2eY19Y/AX9pC18A/DVj411u41Njdrb6bYxqJrmOBVUM7HP8AqwW43EfcYCvEfiN8EfE/gHVdbaTR77+wbK6eOHU5YtsUkYchG3dMsMdPWvPPevmM0y3KuOMtjTlPmptp3ja/pfW3n5HoYeviMqrNpWl5nsf7TnxHvPHPjxxb6+NX8L+VHc6bFAdsSK6DIZP+egbcp3DPHbpXjqMY3VxjKnIyARx6j0+tNx70tfR5VllHKcDTwNH4YJL19fPucNevLEVZVZbs3l8eeIl8UN4j/tm8OuMxLXrSlnORgqc9VI42kYxx0rBoorvpYejRd6UFHRLRdtjGU5S+Jnvv7LXxef4d32sNrmuyW3hK2tWlNi2JDJcM6hFiT724jeTt4+Xn1ra/aX+PC/EXwpoMnhfXZINEvBJFqOkECK4SZdjKJeeUIbjHykoevb5nxSHivhqvBeXVc7jn0v4ie1lbbqu99b+h60c0rRwrwi+F/eOor0/4W/AjxL448R+HzcaHep4cvJ42m1BYz5XkA5ch+mSoI69SKofEL4J+KPAOpay0+j339h2NzJFHqksW2KWMOQj7umWGOnrXvx4gyuWNeXKvH2tr2uu9revkcf1OuqXtnB8p5/RRRX0RxBRRRQAUUUUAfqz+wf8A8mx+GP8Arvef+lMtfQNfP37B/wDybH4Y/wCu95/6Uy19A1+KZh/vlX/E/wAz9Jwv8CHohaKKK886gooooAKKKKACiiigAooooAKKKKACiiigAooooAKKKKACiiigAooooAKKKKACiiigAooooAKKK4r4zfEWH4SfCjxb4znhNyuiabPepbg4M0iqTHGD6s+1f+BUAfP37RHxC0zx9rOuaXq0U1/8MfBd3b2urabaZaTxXr8pjNpoqDHzIjPC0vVWaRFbCxy1k+OrHU/Culakl9P/AMJF+01460iWx0qy0mNpk8N2cpEe2A/dtrWAtua4cr50iEnPCLr/AAD+Gc0nxI0TQdUlGpW3ww05LvUbzki/8WamjT3lw+fvPFDLlcjI+3deBjh/h7pbfGL4mW1hrmo3llb+N9U8T6xrkmnXUlpcahBpOoR6bYaaJomV0t44n8xlRgWYZP3myAemfCPwD4J0n4yfFjwNqtparJa6FpOhaXod4uY38LpZBQU3ffVruS+WTGSCke7qpPz74m0HQde8SaFfaF4q8d3PgDT7+Sw8Kxf2tNf6trt6iMhi0KOQ7YbeJSyvqEu4hQdjouZD3Hxy+D/gLwH8QNH8N3rXGs/D+PSNS8Qa5o+pX9zLP4bsYogj3VneiT7TCJ3Kw/ZdzRS4cgKUOfe/2d/hhcafbn4g+KtOisPFusWccFppSgeT4c0pQDb6bAuMR7VCtLt+9Lu6qqYAOR+GP7NvivT9Ee2XU7P4M6JcfvR4e8AQQzagWI+9e6pcxytcS46tGic/xuOT5p8UPhL8S9J034heEotD8Y/E64vb2x1LwV4k1bXLeS20nyEgkeSV5JEaCdJkmYMkR3qyqONwr2e+/b7/AGfNO8XN4auPiloqaqs3kMwErWyvnGDchPJAB6kvgd691vZVl0yZ0YOjRMQynIIx1BoLjrJI/IHxx/wUI+Nniz4gWfifSdWtPCWn6e7Gz8M2sZuLOVD94XbNhp2K8bgE29VCnmvefB+v/Fj45eFfG/ji1+Hms2Hi/wAe2trZ+FPFXhnXoFg0dLaPyZI5nkdJIbcXKT3BQRv5gmKZLKrV8A+X7V+x/wCwZ/yah4EH+xd/+lk9ePg8ROtUcZH6FxHk+Gy/CU6tGNne34Nj/EH7OPiiLQry00P4oarr0NwCsuh/EWyttd0q6Qg5jkXy45wD6iXjurV8x678LLvwl44sV0zSfEXgvxXpFtcMPBmha84a70/IaeXw5fEDeqsDI+nTqRyMJCSrt9mfGT9pT4Zfs+w2T/EDxfY+HHvcm2t5VkmnlUHBZYolZ9oPG7bj3rAbVPhp+2f8MZLvwj4nt9Vjs7kS6br+l7ku9G1BBuimRWCvG65B2sAHUlSCrEH2D86PJ/idpvw60X9j2fV/h/fvf6jqup2usaBqlxO9zq2o+IvtCeUzM+ZWujInlumNyKsiFVVSot6r4L8J6T4+8S/DXxxb3vh6017xH/wk3gLxVDuiW01C4iV54ba5A2w3K3SXEojcgSrPt2uNwPlw8LWHiL4o+Fl1XTovh54p1bXLvw54y13RpGa5g1cW6yRrZK7BLFNRgQTfaoU80lghIYlq9W+JX7Ovhbwr4m8HeDdEvNStPDnj+a+0HVtHvNTub8B49Ouby31KD7RI5ingmtUxImMmZSeQpoA5u08XeIvhT448Q+MNVto4fGfhpbeL4h6bp8LJb+JtFPy2+v2cQP8AroVB3jPAjniJO2I19oWd5b6lZwXdrPHdWk6LLDPC4dJEYZVlYcEEEEEdc18ma1rl3qHwD+DPx51ArJq+jaXYnxLtUsNR0q8jih1CNx/EiMyXQDZANv2yTXpf7K5l8K+H/FHwyuZC0ngHWpdJsVkkMj/2VIiXOnkseoWCZYcnvA2eQcgHuNFFFABRRRQAUUUUAFFFFABRRRQAUUUUAFFFFABRRRQAUUUUAFFFFABRRRQAUUUUAFFFFABRRRQAUUUUAFFFFAHn/wAWvitH8KdOsbyXSrjVI7iUxsLc4MYAzuPHToOcda8/sf2y/B0+0T6dq9q3ctDGyj8n/pXvpAPUA1UutHsb4EXFnBP/ANdI1b+YrhqU8RKXNTqWXaxw1KeIc+anUsu1j48+Lnxctvi1eSWf/CT2+i+GY42eK0FtcPNPKBlfNxHjG4D+LC9ecCvSPgn8QvCtj8E5dR1+aK1aE/2bqEzoS8+1dsSDAy37oqMAdmPqa8X/AGzPFlp8NPir4dt/DVra6s8lo93rXhtdLhdFtk58wS+UZIiyCXJVvlEYbA/i9a8GeGfhZ4g/Zjg1GfWPK8Luf7SuNXkcQzW84O0hxyA6g+Vtwc9gSQa8aOGxCrynK0nZ7nz1CVZYup7yckne/wArdeh6p8IfDfhax0d9Z8K3Ul9Z6kARPM2ThSRtxgEEEnIIzXoNcF8D28Ht8O9OHgbU49Y0BS4S7WTezvuJffwMNk9MDHHGMV338q9zC0o0KMYRil5LY+potunFvfy2FooorrNhtZ2uaPBr+k3Wn3O7yLhDG+04Iz3HvWjTX+6fSs6kI1IOEldMqMnGSktzzvwfoHhDQ7PV9Dt7+PUm5e7juHViABg9ABgfoa8s8I3GmaL4utNZsp4ZNLikdVt724WOaAHIyAT8wwcg+5B55rv/AIf+G/BWpeJNZ1LQPEdrrskZkint7W6jlFuXJyG2HPqBn3rzCPRoI/EF1oOmWtprM1xdbLK+MpZQiswfO04JUqQfQo1fiuc0cVhoYWp7CMOSTUeXXqnHo9302v2PvsC6c5V4OcndK99Onvdtvy7nuk3xk8I25w2rKzf9M4ZG/ULT9F+LHh3xBrFvptjdSS3M5IQGFlHCknkj0BpmifCnw/p9hBHdaba3tyq/vJpIhhm78dhW/YeFdG0yZZrPS7O1lX7rwwIjD8QK/QsKs9qShOvKnGOl0k726q97XPlqry6KlGkpN9G2rfkbFFFFfWHkBRRSZoAWik3D1ozQAtFJkUZxQAtFJmloAKKSjNAC0UmaM0ALRRRQAUUUUAFFFFABRRRQAUUUUAFFFFABRRRQAUUUUAFFFFABRRRQAUUUUAFFFFABRRRQAUUUUAFFFFABRRRQAUUUUAfJv/BSj/khuif9jDB/6TXNfmtX6U/8FKP+SG6J/wBjDB/6TXNfmtX6hw3/ALl83+h8PnH+8/IKKKK+rPECiiigAr239nX40WnwbsfEN9qF3d3olRI7LQYXISaUnLTMcYTaqqu7GTuPBxXiVKylcbgRkAjIx+P0rw85ynC55g5YDGK8JWv8rfdc68LiamFqKrT3R7H+0h8Wrb4u32g6rp19cx2X2Xy5tFnY/wCh3KsdzAfdIZWXDDrtPTpXjdFFXlOVYfJcHDA4Ve5Db7xYnETxVR1am7CiiivZOUKKKKACiiigD2/9nf412nwb0vxDeX91d3/nBI7LQYXIjlkJBeZmwVTCqq5AycnjiqP7R3xYt/i3qehavp19cpYG02S6PO5P2O4VjvIH3SGVkww67T0xivHqURllchSQoyxAJwMgZP4kfmK+LjwpltPOHniX759elrWtb8b736nqvMK8sN9Uv7v9MSiiivtDygooooAKKKKAP1Z/YP8A+TY/DH/Xe8/9KZa+ga+fv2D/APk2Pwx/13vP/SmWvoGvxTMP98q/4n+Z+k4X+BD0QtFFFeedQUUUUAFFFFABRRRQAUUUUAFFFFABRRRQAUUUUAFFFFABRRRQAUUUUAFFFFABRRRQAUUUUAFeMftUOl34K8KaJNH5ltrfjPQLG4Ts0Q1GGd1PPRlhKn2Y17PXi37WDRaX8ONF8SXDbbXw14q0PWLlv7lumoQpO/XosUkjc/3TQB5voPjrUfh58I/H3iXw/DHqXi3xr8SNT0nRY7ht0RuzqLaXBI+AcxRR2nnMo6pE3I6jlfBfgHWfHXwxt9O8NeB9N8aeGtD1u/msPFWt+K7jRdbvdS+1Si91C0a0tX+zI1wbgKokG5eoC8G9o+tW/h//AIRWyuIo4ovCnx01OykhKklhqS6i9sQPY6vA3HQJnsTW98NviRr3wX+CEfgK/wDhr41l8Y+H7Gawtv7M0aW7stSlUv5dxHdRZjVZSVc+YyspYhhxyAec/DHw1p/xP1jwNbyaVrMdx4s1i41HW7jWPEsmuyXGlaBcMLdFmkVf3D6hPCw+X5kBPO4Y+nf2oPjFe/AP4H+I/Hlj4fTxO2jiGSbTZLkW4eBp0SU7yDjCMxGAcnHBryn9lXwLP4L+Kdz4dvOZ/BPw58M6Cw/hS6la8muyvbLMkJPrhfSvoz4geFdJ8ceB9e0DXtNbWNG1KxmtrzT0Yq1xEyEMikEEMQeCCCDggjrQB+Gfxd0f4B/tMa1Y6r8IZrr4YeOtWmjgk8C6tYO2n3dy5VVWzmt1dYizHAV1VGJGBH0P7Z/C/wAJ3/gL4J+EfDOqXIvdT0Xw9Z6bdXKkkTSw2yRu4z6spPPrX5YfDn/gl/8AF3xt8TR48tLLR/gJpVtqkd7pGlSXUmpXtikbK0LBQzB2BVSTJKpLbjtAwB+v2obv7MuNxBbymyQMdjSexdP4l6n4A7a/Yv8AYO/5NR8Df7l3/wClk1fj75fFfsJ+wjx+yr4HH+xd/wDpXNXzOVyvWl6f5H7jx3R9nltF/wB5f+ks+GP2xP2iPhF8XvHnjH4XfHjwPqPgfxb4cvZrTRPG+giO/khgLNJbNNGGVjG0UkbtEGbJZseW3T0r/gkP8D7n4f2/xH8W2HibT/E/g7W5LWx0vUNPjnh+0tAZS7vFNGjRlfNVcEHkuASBloP+Cgv7FXiP9or40aYnw4+HVnb6pqUUV14g+IWq6jJFbrsQww26x+YeiIpfy4WY5j54bP0z+w1+zXr/AOyr8FW8FeIfElv4kum1Ga/iazidIbVHRAYULnLDervnC8yHjufpz8LMf9oTwJY/8Le0prq2nl0jx/pzaPcw2N0bOU61p5Oo6VOsyjdHIFhukEgGQViHPArhPgdZeNdc8M6b8WvDXwvsfEF3f6UXs73xd8R73UNaa2cZa3tjJaNFauTnIVkBYAMe49z/AGrhb6X8N9I8UzD974W8T6Lq8b91UX8UM+Pc2886/wDAq4v4a/ES++Btl4v8Iat8P/Gl7FY+I9Uu9E/sLQJry3urK5upLmFI5kHlqVMzJiRkChV5xQBzPwL1uz8TfCXxL8H5rx9W8J3nglb/AMJ3F2oF0dDuIZLZrK5AG3z7SRTCTjlWiz8watH9kfXrnXvHVrrV7K0974n+FnhLV7uckfvblTfRSsfc5T8/auH+HsN58FtWjbxTZx6ReaB8LfEGvahaGRXNql3q5ukgZlOGaNY2U7cjdnBIIJ7f9j7w/eaF40/si/tngu/Cnw18JaBdRsCPKuyt5POn1Akiz6cevIB9ZUUUUAFFFFABRRRQAUUUUAFFFFABRRRQAUUUUAFFFFABRRRQAUUUUAFFFFABRRRQAUUUUAFFFFABRRRQAUUUUAcb8Vviho/wd8FXninXkun0y1ZEkFnF5kmXYKuBkdyOp718yyft2eLPHzXcfww+Eesa9AjbI9Rug7Rox6eYkSlR9PNFfYGpaZaaxata31rDfWzMrNDcRq6EqQynB7ggH6gVNDbx28YjjRURRgKoAArOSk9mcNejXqS9ypyx9NfvPzT+JXhv4w6C2o+OvG8mj/Dpdccw3l9b2cl5dMrKF8sSIs7RKVAUIZY1IGO1ehfso/s72/jD4R/E7w1f+Io9S8J69c2q2OoaTIpDGI+asu08xvnyw8TqCNuOhBP0j+1fqU+n/s/eMltRbm4urP7GpupkijVZWEbuWcgDajM3XkgAc4r85fB/iDX/AAFrUGqfBhvEN4+m2cY167giaWxu5cqGKRFM+WST98bsZYBMGvewOT08Zh3UTtJPrt/wD47F+yy7GJTvNNa99dH6n3x+zr/wrH4MzTfCHw74vTV/E8M8t3dwTk+Y820CQAgbAVVBlASwCnPQmvf6+ZNC+BfgHwf4iuf2hZJtUa5ksZtfewSVZII3lgLSGMbFZiQ74DHGW7cAeg/AH9ozRP2gLHWJtKsLzTZ9LkjSe3u9pO2TcUYMpwc7G47Y+lctbCqMOfDpuMbXb6M+mweIVO1CraLd+VLrFHrlFNDbulLXnnsiVyXxG8beFfB+hOPFuvWOgWF/utVmvbpYN5ZSCFLEc4yeOnWtvxFr9n4X0HUtZ1CQw2Gn20l3cSBSxWNFLMcDrgA18aa03hD/AIKSWIsLG71bwdqXhSbzla4gjnSaGfAb5Q45/deowf7wzVeynKDnFXSPVy/DU61VTxEnGkvikle3bT1N+x/Zrj+BXwn+Ivijwv4tuNTvr7RZGsruJBEsVuv70lWRjuYqOHGPUda+fvh3408Y/Dfwx4eutMv/AAvq1mzNe2unXV6kd3bnzCrAgvG/LKcLlgeSAea0vjR8fNf+GPxQtPhtY3d+/wALPBUFnpWoR2MYklu4/s6qTPJgcncV2ZCkr0J4HuP7C/wt8GS+FbnxQi6b4g1qO+kit9Ujk8zZCFQqVjbmFuWyGUP17EV8ziMDDEVI04r3V/nc/RKkMRluBeMxi51Us1p0ask9rO1mXtN/brj8PagunfELwHrXhS7KgoVUybuxYq4Qhfdd1e4fDb45eCfi00ieGNbiv7mKPzZbRkaKaNcgElHAOMkDI45rsdS0ax1m1e2v7O3vbZxhoriJXQ+xBGK57wf8J/CPgDU7+/8ADugWWjXV8qpcNaR7FZVJIAUcLyf4QM/hXsU4V4NJyTXpqfnlatga0G4UnCfk7x/HX8TsKKKK7DyRtef/AB916/8AC3wS8d6xpVw9lqVjot5cW1xHjdFIsLsrDOeQQD07V6D/ACrzH9p3/k3b4k4/6F6+/wDRD1E/hZ14RKWIpp7cy/M/Nn4YfGL9p74zXV9beDfE2r63PYIklwsclrF5asSFOZAo5wenpXoX9h/tu/8APTXP/AzT/wD4utH/AIJRf8jZ8Qf+vK0/9Dkr9IB+teXh6LrU1OU395+jZ3m0Msx08NSw1NpW3j3Vz4w/ZT0z9pW1+KySfFN9Tbwr9imB+1XFo6ed8uziJt2fvdq6v/goX8TvFHwp+D+h6r4T1m40PUJtehtpJ7cKWaI29wxX5geMop6dhX1H+lfGv/BUz/kg/h3/ALGWD/0luq6pwdKjK0mz5rBYmOZZvQnUpRim0rJafcea/sOftpeI9e+IzeDviJrkmrJrRVdMvrrYphuQD+5OFGRIOmTwygDO7j9FOvJr8XfFXwdubH9m34efFTRllixPdafqckTEGOVbuU28wwMg4+TdngpHjqTX6U/sc/tDRftAfCm3uruVP+En0rbZ6tCMAl8fJMAD92QDPQfMHA6VjhK0v4dTfdHscUZZRu8fgo2hdxkl0advx/rc9A+OutX3hv4LePNX0u5az1Gw0K+ura4TG6KVLd2RhkYyCAfwr5S/4Jz/ABu8dfFvxF41g8X+JLrXIbK1tnt1uQg8ss8gYjCjrgflX1D+0h/yb38TOf8AmWtS/wDSWSvib/glD/yNfxC5/wCXOz/9DlrSpKSxEEnvc87LqNKeS4ypKKck42dtVqfSP7enxE8R/DH4FnWfC2rT6Nqf9p28P2m3CltjB9w5B64HbtVL/gn98SvE/wAUvgvqGreK9Yn1rUo9Znt1uLgKGEYihIXgDjLN271lf8FMP+Tbz/2F7X+T1n/8Evf+TfdU/wCw/cf+iYKOZ/WeW+lhqjT/ANXXW5Vze0te2u3c+wqKKK7z4sKKKKACiiigAooooAKKKKACiiigAooooAKKKKACiiigAooooAKKKKACiiigAooooAKKKKACiiigAooooAKKKKAPk3/gpR/yQ3RP+xhg/wDSa5r81q/Sn/gpR/yQ3RP+xhg/9JrmvzWr9Q4b/wBy+b/Q+Hzj/efkFFFFfVniBRRRQB6B8JPh94e+JGrJpGpeLD4a1SaQR2qTWIlhnJwAok8wYckn5SOeMHPFfQH7RH7P/hHRdK0jXL3xOvhu10/TodMEKWInlvZIlwrKvmL85XGf93JNfL/gLxhJ4B8VWevW9nb313Z7nt47oExLIVKq5HcqTuHPUCuk8T/HTxN468I3eg+J7gayjXS3trdSAJLbSgnIG0YKFWcbSOMjHTFflOdZPxDic9oYvBYlxw8PiXu310dtNdLfF8j6DC4rB08JOnVheb9em1/+AefS+X5riIs8W4hWdQpK54yM9celMoor9UiuVWvc+fCiiiqAKKKKACiiigCexW2kvIFvJZILQuBLLDGJHVc8lVLDJA7FhX2H8Fv2bPCur+B/Ed3YeJ4fElvr1j9hhuxZGI2TBg5LIXPzh1jbbx9wetfGteoeH/2ivFng3RdA0jw5NFo+naVmRoVQP9skZiztKSOQSSAoxgY7jNfnXGeV51mmFhSyav7OXMr3tay13s3e6Vradz2ssxGFoTcsTG6/HsYHxM8I+HvBWsnTNE8T/wDCTywsVuZ4rMQwowx8qv5jbznPQY46muOrU8UayniLxFqWqx2i2IvZ2uGt42LIjOdzBTjO3cTgHoCBzWXX2eW069HCU4YmblUSV27Xv12sjza0oSqScFZfMKKKK9I5wooooA/Vn9g//k2Pwx/13vP/AEplr6Br5+/YP/5Nj8Mf9d7z/wBKZa+ga/FMw/3yr/if5n6Thf4EPRC0UUV551BRRRQAUUUUAFFFFABRRRQAUUUUAFFFFABRRRQAUUUUAFFFFABRRRQAUUUUAFFFFABRRRQAVznxE8D6d8TPAfiHwlq6s2ma3YTafceWcMElQoSp7MM5B7ECujooA/OCW38bQeMNE+IJkV9T0Gz1W08Y6d5O6O38VaVot5Fa32D8u24tpUZSBjakPJOAPQ/iJ8H9N8M/sa3PjzTPE/jeLxOnha31NtRTxpq5SS6eJHecxfadmWZixUKF56V6v8fPDs3wv1rUvjFo1guo6WumtaeO9CUhf7T0mNWP2pM8G4tUaRgOskZePOfLx4n8TPFGo+A/gn4h+B2q/EL4Tvpkekto9lruueMTYaraWLRL9mWfT1tZDLMsLJgrIPMADYGeQDhPjt+1940/Z2/ao+KWl+G7LRb63vm0uVzqtvK7Lt0+EDaUlTjluua54f8ABUL4rt/zBPCP/gHdf/JNbH7Qn7NHiT9pT9qvxTfeCb/SpLU+G9D1QzX87xLLHOk8aOmEYkEW3cDqPWubX/gmT8XF/wCXzw1/4HTf/Ga8TEfWlUfs72P0/J4ZDLCweN5efrdvuX1/4KffFZv+YL4S/wDAO6/+SKdL/wAFMvincwvG2jeFArqVOLS57j/r4qmv/BM/4uL1u/Df/gdL/wDGaWT/AIJs/Fi1heRrvw5tRSxxey545/541wSlmHS59fQpcIXXM4fe/wDM+WAntX0T8K/26viB8HvAWl+EdF0zw9caZpwkEMl7bTvMd8jSHcVmUdXPYcV87b+K+gfhj+w78RPi74F0zxZodxoiaZqAkMK3d1IknySNGdwERHVT3/wrycK8Rzv2O5+gZ5HKZYWP9p25L6X01s/0udif+CnnxWXpovhL8bO6/wDkio/+HoPxXX/mCeET/wBuV1/8k1Cf+CZ/xbb/AJe/DY/7fpf/AIzUTf8ABMr4ut/y+eGf/A6b/wCM17UZY7rc/NK1PhT7HJ97/wAzlfi9/wAFCPiP8UPh7rHhXVdJ8M2+n6mscM0tpa3CyqPNQgqWnYA5XuDX3VoPwr0r4q/Gr4zNruueK2j03W7C2t7PSvFWp6dbwRtpFjI0Yit7iNOXd3JABJkOT0r4a8df8E+/iR4B0vT9X1q60KXTjrOl2Tx2V3I8zNcX8FugVTEoJ3Sr3FfW9x8eW+GvxP8AixaaN4y+EdxJq/iD7XIPFXjV9Iu9Kmj0+1syktqbRvNVTZqcpIud2Mj7w9jC+15P3u5+Z58sDGvFYC3Lbp3ueXeJfB11rGtW+n3uqzJ4C8K6z4l0rxJrGrXT3E//AAjNrc6dqP2dppW8xys6Jagks3lu/XrX1r+zLoGrW/gbUfFniO0n0/xJ431SbxJeWN0pE1lHKqR2tq+RndFaxW8ZB6MrV5F8N/hndePtZf4cX1+up+C/Bmq/2t4u1Aoq/wDCUeILphqRhVATizia5jlIY5YiFOQjE/X1dx8wFFFFABRRRQAUUUUAFFFFABRRRQAUUUUAFFFFABRRRQAUUUUAFFFFABRRRQAUUUUAFFFFABRRRQAUUUUAFFFFADa8i/aO/aCtf2fvC9nfPot9rmo6lKbawtrdCImmAyFkkwduRnAGS2DgcEj12q9xYwXjQtcW8U5hfzYmkQMUcAjcuehwSMj1PrWtGUIzUqiuu2xjWjOdNxpys++58V+G/wBnP4lftPa1b+KPjXqdxoegRsJLPwrZkxHb8x+ZMnyuDjLbpSCQSuBV79rj9mnw54P+GEPiLwZZXWlXmkXNtFFa2lxIYgrssOUjycOzmMll5YjJySTX2divlr9rb4y3095ZfCTwPGNQ8Ya66JcNFhjZxk7lwf4HOA24/cUFuMqw9/BYzE1sXD2ekV0WkUutz5vHYHC4fCTdTWcur1bfS3/APnrQ/iF8SdF8aXmheD9e1r4m6DYxxnVrDU4BcwOrDbNA25nynLLlWAYgkAgZP1rqOi+C/Cfwt1bRfAWoaP4I1PV0SWNWult5fNYr8rktuVsZTH8JPFc/oP7Fug6P8NbbQ/7Ruv7WSFpp7iNgIZrwqQJHXbuZVJwqk8AHuzE/PF54StLeHw/o15ph0rVla7uNUvBMzt9lhdgzbCdqsoim4xztU98V7X+y5hK9KfLyPXTe2t3snt26nzM5Y3LV7KpT5vaK0dXpeystHZ69z6o+Hvh34ifDj4J+I/tNx/bHicLNcaZbNMbkp8gCqCfvcgsFHHIGeTVH4N6x8VviB8KfGFv4pjn0bxBIksGk313a/ZJQ7REAlAowFbGHA7nrivBYfjp49m05PA+hXc3hGxt7CS5guteb/T5YUjLBI38sAAqDsAXIxgPxWV4L/aR8c+CvBd2//CQ3niDUtSST7Nb3yGcWKqQGuDI2WPRgE+6OWb0bwK1GpUlOel2z9ly3Kq2HwUKXKubTd3a+ex9I/sz+G/E/g3Tdd0L4ga7b39/dSLJBpdzqAupo4yGDsQSflfg46cHoc18tfGb43P8ABD4heIfDvwUsLLwl4fsriO313WLPTVuGa8ctlC0gYBU2uqoAvzLJjiszRNLZPHmiarZatF4o1bXLa4ltL64idFi1ko5jRlf75WZoTkjB3qcY4r0f4d/sIeOdP8Kp9s8aW8Vtrkcc+ueGruzLRyMRkxvIHbLoTxIF+VhuHQVtCNKjJ1K0t+nQ+hpwoYao6uJmvetpbT7tduhxHwT/AGe/HXxq8YfEfXbLxy/hjQr7Wy9wzWou21RTmeEshKo8TR3CnBJUhhlTxXf+K/2M/HXwLvIPGvwS8RSHV4Ix/aGiMNkN5tB3bEZmVgcn9254ySrAgCrH7PvjXVf2Vfi3d/BfxvcF/DuoTed4f1aTIjy5+UZPRXPBA+7ID1DZr7gwG5r57EYWNGWmqeqZ14/iLH0sRePK6LS93lXLJWS10u/v06Hzb+zd+2VpXxg1X/hEPEmnTeFPiFAXjl0udGCTugJfyyRlSApJRsEDOC2Ca+k6w18E6DH4sPidNJtF8QG2NmdSWJROYSwbYWHJXIBwen4mtzHQVjFNbnx2Oq4atW9phabhF9L3s+tvIdRRRVHnhXmH7T3/ACbt8Sf+xevv/RD16fXmH7T3/Ju/xJ/7F6+/9EPWdT4GdmD/AN5p/wCJfmfk3+zp+0h4m/Z01DW7vw3pVhqcmqRRRTC+jkYIELEY2MvXcc5z0r3T/h598U/+hS8Pf+A9z/8AHa3P+CUihvFnxBBAI+x2nX/fkr9H/LT+6v5V5eFp1JUk4zsfpPEGZYDD5hOnXwiqSSWvM10XkfKH7GP7WHi79orxB4ksfEmi6bpkWm20U0LWEUqFyzMCG3u3GAKxv+Cpn/JBvDp/6mWD/wBJbqvsjaF6AD6V8bf8FTP+SD+Hf+xlg/8ASW6rrqxlGhJSd3Y+Xy2tSxGdUalGn7OPMtL3L/7Evg3TPiX+xXD4Y1yH7TpWoSX1rKi4DBWmYhlJHDAnIPYgelfHPgLxJ4i/YX/acuLHVBJLp0E32TUEVcLe2LkFZlHOSBhxjupXPWvuT/gnHz+y7oo/6frz/wBHNWR/wUF/ZxHxW+Hf/CW6La+Z4o8NxNKVjUF7qz+9JH7leXUc9GAGXrnlTcqMKkPiR72HzClRzfFYHFfwqsmn5O+j/r9D2L48atZ+IP2ZviBqWn3CXdjeeFL+4gnjOVkja0kZWB9CCK+M/wDglF/yNXxC/wCvOz/9Dlqh+yT8c28Vfs7fEv4R6vcO95beHtRn0dvvM9u8EglhHqUZgwHo5A4Wr/8AwSh/5Gr4hf8AXnZ/+hy0e0VWrSkvMv6hPLctzDCz6ONvNX0Z7f8A8FMP+Tbz/wBhe1/9nrP/AOCXv/Jvuqf9h+4/9EwVof8ABTD/AJNvP/YXtf5PWf8A8Evf+TftU/7D9x/6JgrT/mL+R5a/5Jl/9fP0PsKiiivRPhQooooAKKKKACiiigAooooAKKKKACiiigAooooAKKKKACiiigAooooAKKKKACiiigAooooAKKKKACiiigAooooA+Tf+ClH/ACQ3RP8AsYYP/Sa5r81q/Sn/AIKUf8kN0T/sYYP/AEmua/Nav1Dhv/cvm/0Ph84/3n5BRRRX1Z4gUUUUAFa/hHw1d+MvE2l6HY4+16hcJboW6LuIBY+wHP4Gsivqf9k/xjodjper6p4m0fw/p1n4fRDD4ia1jiuhI4cCLIXMjFQ2NvzcY5zXyXFGb4jJMsqYzDUvaSWiS3u9Fp116Ho5fh4Yquqc5WR8w6pptzoup3mn3sTQXlpM8E0TdUdGIZT75BqtX0X+114m0xfEFtZ6FomgCw1W2XUW16ztYpZ7xmdwxEuOAGU5wcn17V86V08PZnWzjLaWNr0/Zua2v/VtehGNw8cNXlShK6QUUUV9IcIUUUUAFFFFAGh4d0O58Ua/p2j2S77u+uI7eIf7TsFBPsM/pSeINDuvDOvajo98qpeWFxJazBTkb0YqcHuMivo79knxZo1rHq114k0bQbXT/D8C3EfiKS1jjuYZGJCxlwMuzKHxj5vlI5zVf9rfxVpT32njw9oWgy6drlt9tbxFb2sUs9y29lZBJj5SuFzj5vmHI6V+XLirHPiX+xvqz9nb4r6X33/w9Nz3v7PpfUVivaa9j5qooor9RPBCiiigAooooA/Vn9g//k2Pwx/13vP/AEplr6Br5+/YP/5Nj8Mf9d7z/wBKZa+ga/FMw/3yr/if5n6Thf4EPRC0UUV551BRRRQAUUUUAFFFFABRRRQAUUUUAFFFFABRRRQAUUUUAFFFFABRRRQAUUUUAFFFFABRRRQAUUUUAc/4/wDC6eOPAfiTw5K2yPWNNudPZvQTRNGT/wCPV8rfsjX1j4i1rWLLUjFPe+LvBej6syzIGZbq3gfSdUiJIzmOW2hVuf8AloK+ya+CPG3h3Svhp4h8aw3M3jaxv/C/iJjpUvgu+tLCaTTPEVxFMEnluCFSBdQimj8wMCmAem4gA6f9la6m8O+LvhC2ouUvda+H1x4QvI3OWW/0C9ERQn1xPd85z+6r7JuJvIhZgVD4wvmNtUseACcHGTjtXwnfeILv4c2ISXwJL4G1z4X6vY+OJbaTWn1u5vdFv3uLbVbiWd8tJKFN1LJhm5SMgk9foH9sr4W33x2/Zd8b+GfD6G/1a9sku9LS3nCefPDIk8QVtwX5igAyccg0Afnr+0R+3t+1l+zn8ap7Dxhp2i6PpnntNZ6XHp6zadfWwYYMV0QJXBGMncrAnlVPy1+pXgLxtF8S/hH4c8XwW7WkHiDRLbVY7eQgtEs8CyhSe5AfH4V+F0Hx0+JPgv4gab8Jfjd4hTxJ4M07V7W117SdeaDWxYxBlE3lXALvHLHGzr+6kBUgr2Ir97INNstF8MR6fp0Edrp9paC3toIRhI4lTaiqPQKAB9KT2Lh8S9T8Fd1fsJ+wlz+yr4H/AN27/wDSuavx08zjrX7E/sHnP7Kfgb/cu/8A0smr5jK42rS9P1R+5cd1vaZZRX95f+ks80/4KGfGP4+/CPwdZ+Ifg9Y6bceFrRXbW9WhgF7fWjqzA5hZSiwqB8z4Yg5zsAy2N/wTN/bW8XftTaX4u0XxzbWkuueHhbzx6rZRCEXUMxkG14x8odWj+8uAQwGAVy3x9+2poPxj/Y0/aC8a+NfAfiLU/CPgbxRqy3do0erRNHf3E0QmuM2byMZAkrSgs0eF3KMgMoP2N/wSh1bRvHHwN17xqulaTZeMdS1mSz1260rTo7FZ2hVXizHFiPO2ct8iqMyNx3P1B+FHtv7R902peLPgz4YSQD+0PGMWo3MfX/RrC2nvGY+yzRW/PqV9a8UuFt/F37G9iTabLz4v+LCUVlBkS21bVmkcKcZBWwLDP+xnjFdF8XfiJKnxq8XeJNNsItem8H6baeBtG0i4m8qPUdb1e4gkmiVxyuyBLMsRyFaQnASvLLhbf4fw+IbS30bx14T8W+AtNhbw14RvPEdtrOg2uo6kk+m6aLWQsZg26SQKj7QiZOFGKAPp79klk1j4e+IPFqjB8WeKdW1dTjAMIuWtbYj2+zW1v/8Aqr2+uY+Gngq2+G/w78M+FLPabbRNNt9OjZRjcIo1Tcfc7c/U109ABRRRQAUUUUAFFFFABRRRQAUUUUAFFFFABRRRQAUUUUAFFFFABRRRQAUUUUAFFFFABRRRQAUUUUAFFFFABRRRQAUUmaTcMkZGaAK+oQzT2NxFbTC2uGjZY5mTeEYjhiuRnB5xkZrw/wDZ4/Zsk+FWr634o8T6lH4j8Z6pPJu1LDYSIt/Dnoz4DN6cKOBlvePajiuiFepTpypxdlLc5amHpVakas1dx2I5p1gheR2CogLFmOAABXzT+zzZj4l/Fbxr8QrqFJLXzjaWPmIDgcc+xEaoP+BmvdfiN4f1DxV4H1nR9MuYrO9vrZrdJplJVQ3DZxzypIz2zntisz4M/D0fDH4f6boknkveoGlupYR8skzHLHOATjhQSOijpXXQrQo4WpZ+/Ky+W7+/Y83FUKmIx1G6/dwvL57L7tzE+PXw10Pxd4RvtZvrXGqaLZXFxaXkfyuuI2JQ+qn0/EYNeefsO6BpzfCqXVGs4X1GW6mtWuGQF/JBVgmew3MTgdePQV7f8UVLfDXxUFBLHSrrAHX/AFLV5J+w/DJb/BYrLG0b/wBpT8OpB6JWMZP6u1fqj7CFSX1OSb6r9Tl/2tvg7pPh3wCPFvhfS4tK1DTNSivZms8xqA21GdUHyg7lhJKgH5cmvorwD4qg8ceCtE1+3XZHqFpHceXnOxmUFlPuDkfhT/HHheDxr4Q1jQbklYNRtZLYsOq7lIDD3BwR9K4b9mnwH4l+Gvwxg0DxNJbtcW9zK1ulvIXEcLEMFY4HO4ueMjBHPYRKaqUUpPVP8DOdVVcMlJ+9F/gyh+1F+z/Z/H74fy2KeXbeI7DdcaTfNxslxzGzYyEfgHHcKedorpPgRpvjPRfhVoNj4+mguPE1vAI55IZTKxUcJ5j/AMUgGAxBIJBIJzmvQaP1rN1pSpqk9jB4icqKoPZO4tLRRWJzBSUtFADQK8y/ae/5N1+JP/YvX3/oh69OrA8deEbP4geDdc8NahJNFYatZy2M727BZFSRCjFSQQGwTjIP0qJLmi0dGHmqVaFSWyaf4n5nf8E5/i74P+EviPxrceLtetdCivbW2jt3uiQJCrybgMDtkfnX3P8A8NlfBb/ooWk/99P/APE15F/w65+Ff/Qa8V/+Blv/APGKP+HXHwr7634q/wDAy3/+MV59KGIox5Ukfd5lisizPEyxNSdRN22S6Kx7h4Y/ai+FfjTXrLRNE8a6dqGq3r+Xb2sJbdI2CcDI9Afyrwr/AIKmf8kF8O/9jLB/6S3VdV8NP+CfHw8+FfjrR/Fmk6r4in1DS5vOhju7qFombaV+YLCCRgnoRXqfx8+AXh/9onwjZ+HvEl1qFpZWt8l/G+mypHIZFjkQAl0YbcSt26gfj0SjUqUpRnuzw6NfL8DmNGvhpScItN3SueXf8E4/+TXdF/6/bz/0c1fTzqHUqRkEVwXwV+Dui/AvwJbeE9BuLy5063lkmSTUJFeUs7FiCVVRjJ9K73vW1KLhBRfQ8nMcRDFYyrXp7Sk2j8ov2tvhDefss/Hiw8Z+GrXZ4b1aeS6tolGIo3IxcWjYHyoyu2B/ccgfdNd//wAEof8AkaviF/152f8A6HLX3L8Y/g74e+OXge68LeJYpWsZmSVJrdgs8EinKvGxBAbqOhyCR3ri/wBn39k7wl+zhqGs3fhq/wBXvJdUijimGpzxyABCxXbsjTHLHrmuFYVwrqpHY+wqcRUsTk08HXT9s0lfuk7q553/AMFMP+Tbz/2F7X+T1Q/4Je/8m/aof+o/cf8AomCvffjj8E9E+Pngk+F/EFzfWun/AGmO68zT5Ejk3JnAyysMcntUPwH+BOg/s9eD5/Dfh26v7uxmvHvWk1GRJJN7KikAoijGIx29a6PZy9v7TpY8X+0KP9jPAfb5+bytY9LooorrPmAooooAKKKKACiiigAooooAKKKKACiiigAooooAKKKKACiiigAooooAKKKKACiiigAooooAKKKKACiiigAooooA+Tf+ClH/ACQ3RP8AsYYP/Sa5r81q/Sn/AIKUf8kN0T/sYYP/AEmua/Nav1Dhv/cvm/0Ph84/3n5BRRRX1Z4gUUUUAFP86Qw+T5jeVu3iPd8u7GM49cAc+1MopOKluhkjXEzwRwNK7wRlmSNmJVS2NxAzwTgdPQV0fw78A6j8SNfk0rTUJmjtLi7ZsZCiONioPsz7E/4GK5gMysGU4IOQRwfrX2Z+zn8X9C8O/D3+2fGX9i6HcPd/2dZ3tvYrDc3aAIWZxGvzKrEZcDHy88ivheLs4xmQ5a6+X0PaTeiS3u+qVtT1stw1LF1+WtOy/rqfGSmlr2H9prxE8/j670az0/RtP0K38uWybR7WJFuYnRXSVpFHz5DduBg+ma8z8M+F9S8YatFpekwpc38o/dwtNHEX5HCl2GW5+6DnrXvZZmTxeXU8fiYqnzR5mm9l5vQ469FU60qVN81nbYyqK+hP+GS/FI+E/wBtOjTHxidU/wCPETR8WflkEk7sbi+D1yBXh/ibwzqPg/VpdL1WFLe/h4lhWaOUocn5WKMcMMdCQawyviHLM5nUp4KtGcoNppNX06ry8y8Rg6+FSdWLVzNhje4mSKNS8jsFVRzkk4AH1NdD8RPA958N/GOo+Hr5t9xZsoMiggOGVXDD2IYV6z+yf4ui0/xVLY6zbaG/h6zgk1Ce/wBUt4xLZ7SArRykZyZGQYJ78c13P7UXxW0nXvBujat4QTR9RttUaW1vNUayR72AoFKR5dd0ZIL9RnjivkcZxPmVDiSllMMLek1Zyvpd6q7to0k9Otz0aWBoSwUsRKfvduvn+J8mefL9nMPmv5JfeY93y7sYBx64J/Ola4leBIDK5gRmdYixKqzAAkDPUhR09BTKK/T+SN+ayueFzMKKKKskKKKKACiiigD9Wf2D/wDk2Pwx/wBd7z/0plr6Br5+/YP/AOTY/DH/AF3vP/SmWvoGvxTMP98q/wCJ/mfpOF/gQ9ELRRRXnnUFFFFABRRRQAUUUUAFFFFABRRRQAUUUUAFFFFABRRRQAUUUUAFFFFABRRRQAUUUUAFFFFABRRRQAV8z/tdeBtM+0aV4w1dG/4Re8s5vB3i51bb5Wl3jKIrzPZra6ETBsfKssrdsj6YrN8ReH9O8WaDqWiavaRahpWo20lpd2k67o5oZFKujDuCpI/GgD4rk8eXfi7xJ8OdA1fT5/Enxg8MXdz4Q8a6LDZuLbUNFuESO6vppdgjSB1W2uk3kbjlAMnj2H9m/XrjRrHWfgtr2qSyax4ZtQdD1ZJQX1XQJBts7yJ8YZolIgc/N88QYk+YK8d+I2l+KtPsdO+GWvXOu+JbbwhLJevoVvdvDL488MFQm3zlKvPeWg2iW3BAmwMg+eu3L1nw7YeF7Hwdq3hDxGlp4Ca7+2fDrx/CnnQeGbidgkmi6iPvGwncmMFiPLbbE2CiGgD6F+Ef7EvwY+C6mbQvBFhfasziWTWdcT+0L15ByXEsobYSeT5YUE84r2zUR/xL7gf9Mm/lXlPws/aEs/F2tHwb4t09vAvxMtk3XHhvUJARdLgkz2M2At3CdpO5PmXo6qavfGj4qal4H1Dwf4b0DQbfxB4m8X3s9hYwX2oGwtYhFbSTyyyzCKVgAkfCrGxYn2NIuOkkz8N7jWLe1vrWzkbE90G8sf7oyf0r9mf2C/m/ZP8AAv8AuXf/AKWT1+ZKeB7r4afCf9obw34w+Feq6x4v0+6sray8Sabp9xd2em+QfNmkF2qBY0SNkn527xKocYHH6Efsja94t+EPhn4afCjx14XsdKn1bSb3UNL1HTtWN4zskonlguIvJTyXVLlfmR5EJUjcCQK8zC4V0Z83dH2+eZ5HM8P7FfZkreas/wBT0j4o/sj/AA1+NnxI0vxn480ebxTeaXbLa2Om39yx0+AB2ct9nXCuzFhu8zcCFUYwK0fiZ4u8Nfs0/Cye50Lw/Y2k0kyWOh+HNJt47YajqMxCW9vGiAAF325OPlVWY8LW58VPjN4V+DukwXfiLUCt3dt5Wn6PZobjUNSlyAIra3X55WyR90YGcsQMmvlzVr74g/Ef4vW5aCPTvizJY50jRm/0mw+HulXG6OXUbqQHy5tRmRXWONTjjH3A7N6h8KZ0Umk/s/eMPA0/xKvZ5fDHh+z1LxNd+Jra3a5tNX8YXMkiXKM8StseGMzpDHJtJ8wAZMQre+DfhXV/iF8W7CPxLZeTqdle/wDCwvGFrLiQWup3MRh0bSt/VjaWqmRgeA6xMPv8ch4RvNE+F/jR9f8AhEdYm8KxtJ4bstNW/eRPiJ4mYBGnKyBk8qAJI016gTcyudxSLDfYHwV+Gb/C7wX9hv74ax4j1G5k1XXdWCbPt2oTEGaUL/CgwqIv8KRovagDv6KKKACiiigAooooAKKKKACiiigAooooAKKKKACiiigAooooAKKKKACiiigAooooAKKKKACiiigAooooAKKKKAGmuM1/xy9vPLa2UW10Yo00g6EHHArs+1eaX3hvVLzU7t4rRmRpnKsxCggtnPJrWmot+8ceJlNR9wy7vVLy+ZmuLmWTPYtgfl/gKqrlTkHB9R1rfTwPqzdYo0/3pB/9epl8Aak3V7dfq7f/ABNdXPFaI8z2VaWtjKs/EOo2H+pu5Mf3XO4fka6PT/iGc7b62/4HD/gT/Wqg+Ht//FPbj6Fv8Kd/wry+7XFv+bf4VD9nLc2hHEQ2Oz0/V7TVEzbTpL6rnDD6irteer4C1SGRXiuIFdeVZXYEfTit7Tf7fscJdRxX0Q43LIA/5kc/jWEorozvp1Z7TidJ1oAA6DFRxSGRASjIe6tjI/KpayOoKKKKACiiigAooooAbRTJJUiUs7BVAySxwBVDR/EGn68s7afdx3kcL+W7xHKhsA4z0PBHSsnVhGapuS5nsiuWTXMloalFFcF8afiEfhr4EutThAa/lYW1orLkeawJBPsoDN74x3rUkteOvi54X+Ha7dZ1FUuyu9LKAGSdv+Ajpn1Ygdea81b9sTwvvwNG1cp6lYgfy31ifAf4I2/iyz/4TTxiH1a4v3aW3trkllYZIMsnPzFjnCnjA754+hrfw7pdpZCzg02zhtAMCCOBVTH+6BjuaegHOfDX4raL8VLG6uNIW5ie1ZVmhuotrJuzt5BKnO09D257Vx3iT9qjwl4b1i90x7TVbqe0leCV4YYwm9WKsBucHqDzivU9F8OaX4djnj0rTrXTo5n82RLWJY1ZsAZwB6AV82fAm1huv2i/G4miSUKt8yiRQ2D9rjGRx1wT/k0gO70X9rLwTql2sFymo6UG/wCW91ArRg+h2Mx/TFew6fqFtqtjDeWc8d1azKHjmhYMrKehB71wvxm8C+H/ABF4F1661Cwthd21lNcRXvlgSxuiFgd3XGQMjODXB/se315c+DNYtpndrO3vAINxJClkBdR6DOD+JoA94u7yCxt5Li5mjt7eMbpJZWCqqjqSTwBXkPiT9qrwXod39ntTea0R1lsogIx7bnYZ+oBHvXn3xk8Sap8XvilbfD3Q7nytNgm8q4ZSSryKN0juO4jAIx0yp9q9u8E/Bvwp4FsoIrLSoLi6TrfXcayzs3ruI4+i4FMDg9M/a88JXl1FDcWGq2SSNtMzRI6rz1IV92PoDXrnijxNaeEfDt9rV6sr2lnF5riFQXIyOACRySR1NGreD9D14odS0exvWjIZGnt0ZlPqDjIrif2lLg23wY8QYOGk8iP8548/pmkBe+Gfxq0D4qXV9baTHeW1xaIsjR3qIpdSSMrtZuhxnOPvCvQa+JPhHfS/DPx94M1SWYpp2v2xjmJGAFaV48E+zojewxX23TEcd8SPidpPwt0m2v8AV47maO4m8iOKzRWkJwWJwzKMAD16kVY+HnxA074leH/7X0uK5hthK0BS6VVcMoBPCsRjkd6+f/jlcP8AEz4vDw9CJXsdA0+eefbyPMERlY/Qnyk+ua7P9j66Evw21GEnmLVJPyMUX9QaAOn+IX7QHh34a+IP7H1Sz1Oe5MKz7rSKNk2sSAMs6nPB7Vzf/DYPgz/oHa5/34h/+O1wvxstYb39pjwtbXEUdxbzS6fHJFKgZXUzkFWB4IIJ9ua+iP8AhWfg/wD6FTQ//BdD/wDE0DMn4Y/GDRviv/aX9kW19b/YPL837bGi5379u3a7f3D1x2rB8a/tJ+FvA+v3ejXdtqd1e2rBZfssKbFJAOMs69j2r0XRvDOj+HfO/snSbHS/O2+b9jtkh34zjdtAzjJ6+pr5ltbG31D9sSWC6gjuIGuJS0cyBlJFmxGQR1BAP5UgO2h/bC8IPIBJpmsxgnG7yojj3P7yvSfBvxW8LePmMei6vFc3AXc1s4aOUDv8rAEge2a2tQ8K6Nq1v5F7pFjdw/8APOa2R1/Iivnb48fBG38GWY8Z+D9+lSWUqyXFvA5Aj+YASx8/KQxGVHGD2xTA+nqK4L4K/EB/iR4BstUuAov43a2u9uADKgGW9twKtj/arvaQBRRRQAUUUUAFFFFABRRRQAUUUUAFFFFABRRRQAUUUUAFFFFABRRRQAUUUUAfJv8AwUo/5Ibon/Ywwf8ApNc1+a1fpT/wUo/5Ibon/Ywwf+k1zX5rV+ocN/7l83+h8PnH+8/IKKKK+rPECiiigAooooAKVnaRUVmYhBhQTkAZJwPQZJ6eppKKVk9xisxbAJJCjCgnpyTj8yfzp0JImjKv5R3AiTJG056/h7UyiolCMouHQd3e59ZzftcaPc6fL4NX+0odGbTf7Mj8UGRvtQm8vYLlkHzbc/Nwd/tnivk1iWYsx3MTktknPPWkor5fI+Gcu4edR4CLXtPiu73ff5+Wnkd2Kx9bGcqqvbYXcVUqGIB6jPHHTNG5thTcdhOSuTjjODj1GT+ZpKK+q5VvY4LsKKKKoQUUUUAFFFFABRRRQB+rP7B//Jsfhj/rvef+lMtfQNfP37B//Jsfhj/rvef+lMtfQNfimYf75V/xP8z9Jwv8CHohaKKK886gooooAKKKKACiiigAooooAKKKKACiiigAooooAKKKKACiiigAooooAKKKKACiiigAooooAKKKKACiiigDhfix8KdP+K2h2sEt3caNrmmTi+0bXrHAutMulBCypnhgQdrxtlXUlWBBr5E1bwk3hfxRrTz+GIbX4224fV9A8JSai0HhTxDqgO1tXsYnIRrwRElrd2Uh1J7+fX3rXMfEL4b+Gvip4cl0LxXo9vrOmO4lWOcENDIM7ZY3BDRyLk7XQhhngigD4c1v+z5Pg5qetN4oHxi07R2il8Q+A/iVC1pr+n6nI6qfsUsa+dZXEk7hUjIePc4EUir1T4oabpVl4k1K103R/F3ijSfAGu2tra3njLxVcXmi2OsywwvDFBBB5uo3kii7SMQ4KEsy5Uc16v4y/Z11/wAK+LvD/iW58P2fx003w/cw3GnSatMlp4q00ROJECXmVjv0VssIpzGchSXc814suuT6n4F8Q/DWcSeKrSbV28TahD/ZJtPF9hObwXhkvdFuPl1KAP5al7eQZjACr8gNAHmfjTxNoHhXwf8AHTS9c+MfjWLxajGaHw3qVodLHiW6v7KJTvsJYhI6C7FwjKuUFuIRuZcE+hRzSeH9X1DWLu08aaxfeEfDwWfxX4fnn8P+Ih4fAZla8sdQiSO5RRCV+0W5MrGEZVWFcN8UvE2heMNR8eeLNS+P93q/xHSLTrn4ex6LbfYodTS2hjvYxFbAOp33M81siyFnWaGT7xyg9R/4WAfDut+M/Gi6/oXiA+LLSLw5qHjrxJYrpOiXSQ708q0s4Ge41i6G6VCYiiHYqKwwaAOrbwzofh/x/wDEKPRPEel/DPQfD0Fi+tfErVtQl1fxLqVvdWyzJ9murzelvExMiZUyEtE21FJBHJf2PouuaCI/FaeM71Y7ttM8Az6bey2fi3xnorfPJYXkPDmyBOPtE7Rt5Z3N5RJMnXfD74I+JPG1j4Ek0nwdDp2peFNJg0a1+J3xG0sLqRhgZzE1po2/5XTd+7mumV1BbhtxLfUHwx+CPh74X3V/qls97rninUgBqXifXJhc6jeAEEI0mAEjXA2xRqsa44UUAcx8E/gjceHL628YeLrXTo/Fq2I03TtJ0kf8S3w5p4xizsxgZJ2qZJiAXIwNqKqj2mlooAKKKKACiiigAooooAKKKKACiiigAooooAKKKKACiiigAooooAKKKKACiiigAooooAKKKKACiiigAooooAKKKKAEzXA6n441CC8uII1gRY5GQNtOeCR6133Fc03hHSmupZrh2leR2cq0m0cnPGMGrg4r4jCtGpNJUzkm8Zaw3/L3ge0aD+lPj1zX7z/VS3Mn/XOPP8hXfWel6bbAeRbW6lejBQT+fWvOfiR8SPGnguO4ls/Bkd7YICRfRXZmAA5y0aoGXj8PeuujH20uSmlfzaR51ZPDQ9pVm7eSbNOOz8UTqCGuh/vTBf0zVqPw/wCJZsFr9oj6NcN/Svm++/al8cXmfKksLIekFtn/ANDZqxbr9oDx/e8P4hkRfSGCJP1C5/WvcjkeLlvyr+vQ+dln2Bh/M/u/zPrFPD/iJD/yFV/GVz/Spv7N8UQ8pqML+xwf5r/Wvjc/F/xqzE/8JNqHPpMR+lX7P49+PrH/AFfiKaQek0Ucn/oSk1byHE20lH+vkRHiPB3+GX9fM+uG1fxLYpmfTo7hB1aMZJ/I/wBKdb/EG2LBLq1mtn6HGGA+v/6q+atG/aq8Y2Mi/bYrHU4s/MHiMbn6FTj/AMdr0bw/+0z4T8ULHB4i06TSZmJXzGXz4h6fOBuBP+7x61wVspxVFXlC68j06GdYSs7Rq2f97/M9ssdcsdQx5F1G5/uk4b8jzV7rXAx+GdJ8SWIv/D+pQ3Nu/wB1o5BJGSOMBh0/WqUlxr3hlvnkmWMfKC3zx+w9v0rx/Zq7WzPcWIkleSuu6PQr7U7XTYxJdTrAn95zgfnXO3XxS8LWefM1m3JHURkufyXNZlr8Q7lF/wBItY5j0yjFf8atHxppV4oN3pzM3uiuPzJrz8RQxr/3eUV6pv8AJo7KOKwr/iX+Tt+jMzVPjx4YsU/0eW4v3/uwwkf+hYrlNR+Pmq6ixTQ9EI7B5Q0rf98qP6mu8j8S+HrfmHSipzn5YIxz+dEnxCReItPyAONz4/TFfOVsqzzFaSxagv7sP1bbPUp5lllDVUeZ+cv8keOXmj/EPx6N11b300WeI5sQR/8AfJ2g/ka9d+EXgy/8F6FcW+oGIzTTeaFiYttG1Rg8deDVa58fahLkQpDAO2F3H8yf6V0fgvUrjU7Gea5lMsgmxkgDAwOOlRlvClLLMR9eqVpVKm15MrE588dT+qwgox8kdJXzN+2fdTLF4TtgxFu7XUjL2LKIgD9QGb86+ma8V/aq8GzeJPh/HqNrD5tzo832hsdRCVIkI+mFY+ymvsTymeoeC7SCx8IaHb2vNvFYwpGR3URgA1tV5B+zj8S7Hxd4JsNIknVNZ0qFbd7dm+Z4lAVJF9RjAOOh69RXr9IYV8V+FpvGEHxs8Yt4Jt4bnVfPvBKk5QKIftI3H52Azu2d+9falfL3wC/5OM8c/wC5ff8ApZHQJmD8UZfi9daTu8YWtynhwMpuodLaELtB53Mm4gf73AIFe7fAjWvCmqeBbeDwnE1tb2p2XNvPjz1lPVpCPvFv7w44xxjA73UprO20+6lv3ijsUiZp2nIEYjAO7dnjGM5zXy9+yGrt428TvbBhp32UD/ZyZP3YPvtD/rT6ARfs1SG/+Onie5uOZ2trqXP+0biPJH5mvrKvkG6vJfgL+0Tc318jf2PfySSGRUODbzNuJUf7DgfXYfWvrTT9RttWsYbyzuI7q1mUPHNCwZXU9CD3oYFqvH/2qrjyfhDdpnHnXUCD/vrd/wCy17BXhH7YN15Xw406AHDTapGSP9lYpT/MrSGcH8TPBbzfs6eBtagjYz6ZEhkcHlYZucn6Ps+m417r4O+JEGqfCK28W3j+aYLBprvYACZYlIkAHYllOPqKfpPheLxJ8FtM0G4GEudDgt8n+FvJUK31DYP4V8mWfji90X4U6/4Dmjki1CXVo1EHO8Lz5qY9niQYH9809xbHqv7O+g3Gu6D478YagGe71VZ7dGbIzlS8jD2LMo9thq3+xncltD8S2/aO5hf/AL6Rh/7LXsvgTwivhH4f6ZoK/ft7Ty5DnrI2Wcj6szV4b+xfJ8vi1PQ2rfn5w/pQMwP2hpNQi+P+iPpKCTVVWzNojYw0wlOwHJxgtjr+ddf/AG5+0F/0BbP/AMl//jlYXxj/AOTovCGf+fjTf/SivqigDifhVdeMbvw/cP42torTVBcsI0i2YMW1cH5GI+9u9+K8O0n/AJPMf/rvN/6RNX1PXyxpP/J5j/8AXeb/ANInoA+p65f4oRxSfDfxUJwDF/ZdyTntiJiD+ddRXg/7TvxUstH8MXPhWymW41jUAsc6RtzbxZBO7H8TAABeuGJ9MoDO/Y1ab/hG/ESsW8gXcZUdt2z5se+NtfRNeafs++BbnwF8N7S2vYzDf3kjXtxEykGNnACqR6hVXI7HNel0wCiiikAUUUUAFFFFABRRRQAUUUUAFFFFABRRRQAUUUUAFFFFABRRRQAUUUUAfO37b3wt8T/Fv4UaXo/hTTDq2ow61FdSQiaOPEQhnUtl2A+868Zzz9a+H/8AhiP40/8AQmP/AOB9r/8AHa/Sr4yfG7wf8A/C9t4h8balJpelXF4thFNHbSzkzMjuq7Y1YjKxuckY496xPg5+1J8Mvj1qF3p/grxPHqep2kXnzWM1vLbTiPIHmBJUUsuWUErkAsM4yK97A5zXwNL2VNJq99f+HPKxOW0sTP2k2z88P+GJPjR/0Jj/APgwtf8A47R/wxJ8aP8AoTH/APBha/8Ax2v1o/CuP+KXxU8OfBnwfceKPFl6+n6LbyRxSXEdvJOQzsFUbUUtySO1eh/rNi/5Y/j/AJnL/Y1Du/w/yPzH/wCGJPjR/wBCY/8A4MLX/wCO0f8ADEnxo/6Ex/8AwYWv/wAdr9ZkcSKGXkEZFO/Cj/WbF/yx/H/MP7God3+H+R+S/wDwxJ8aP+hMf/wYWv8A8do/4Yk+NH/QmP8A+DC1/wDjtfrPuxil/Cj/AFmxf8sfx/zD+xqHd/h/kfkv/wAMSfGj/oTH/wDBha//AB2j/hiT40f9CY//AIMLX/47X60fhXn/AIl+OXhLwr8TtC+H17dXUnivWYBdW9jaWU0+yAuyCWR0UrGm9WXcx7Uf6zYv+WP4/wCYf2NQ7v8AD/I/Nf8A4Yk+NH/QmP8A+DC1/wDjtH/DEnxo/wChMf8A8GFr/wDHa/Wj8KPwo/1mxf8ALH8f8w/sah3f4f5H5L/8MSfGj/oTH/8ABha//HaP+GJPjR/0Jj/+DC1/+O1+qHi7xVp3gfwvq/iLWJjbaTpNpLfXcyozlIY0LuwVQScAHgDPFJ4R8Wab468LaR4j0WY3Okatax3tpMyNGXikUMjFWAYEgjggGj/WbF/yx/H/ADD+xqHd/h/kflh/wxJ8aP8AoTH/APBha/8Ax2j/AIYk+NH/AEJj/wDgwtf/AI7X60fhXJfDn4peHPixpOoal4ZvWv7Oxv5tMndoJIilxFgSJhwCcZHI4o/1mxf8sfx/zD+xqHd/h/kfmJ/wxJ8aP+hMf/wYWv8A8do/4Yk+NH/QmP8A+DC1/wDjtfrR+FclpXxQ8O618Qtc8EWl68niTRLaC7vrUwuqxRzDMbByu1s+gJIo/wBZsX/LH8f8w/sah3f4f5H5if8ADEnxo/6Ex/8AwYWv/wAdo/4Yk+NH/QmP/wCDC1/+O1+tH4UfhR/rNi/5Y/j/AJh/Y1Du/wAP8j8l/wDhiT40f9CY/wD4MLX/AOO0f8MSfGj/AKEx/wDwYWv/AMdr9aPwpM4o/wBZsX/LH8f8w/sah3f4f5H5Mf8ADEnxo/6Ex/8AwYWv/wAdo/4Yj+NH/QmP/wCDC1/+O1+n2mfEzw9q/wAQtZ8E2t40niTR7WG9vLUwuBHFL/q23ldpzjoCSK6r8KP9ZsX/ACx/H/MP7God3+H+R43+yV4E1z4a/AvQfD/iOxOm6vbSXLS25kSTaHndl+ZCV5VgeDXseKKK+XrVZV6kqst27nt04KnBQWyHUUUViaBRRRQAUUUUAFFFFABRRRQAUUUUAFFFFABRRRQAUUUUAFFFFABRRRQAUUUUAFFFFABRRRQAUUUUAFFFFABRRRQAV8//ALUHwb1P4i618P8AxHp3hu08YDwte3FzNokmptplxK0kWyKaC5UfLJE3zbWIBDE53KtfQFJQB+Yt54B+IGh+EP2hfE134+1Pwxb+F9WXU77wz4f1GFYAZ5DqGoQRySQCRSLe5jjjkTy1eZJDggivefgb+z34psviV8NfEmr+FNJ8Nr4O0NtJuNZtNWku11uE2yQwJb2rKBaRqUWYg4YNkfNuZz6H8WP2YV+JPx48FeMku4Lbw7ajd4p0diwGtvbESaZ5iAFXEEzO2W7YHI4Hv1AC0UUUAFFFFABRRRQAUUUUAFFFFABRRRQAUUUUAFFFFABRRRQAUUUUAFFFFABRRRQAUUUUAFFFFABRRRQAUUUUAFFFFABRRRQAxvut9K/DH4+aneXHxu+IAlu55Amv36qHkJAAuHAA9hiv3O6qfevyf/ai/Yu+J2gfEDxP4p03R28UaHqmpXOoLJpAMs0KySs4V4cb8jceVDDjkjpXmY6EpQXKfonBeJw2HxVRYiSV0rX9T5x8M/EbxX4LvBdaB4l1bR5xjL2V5JFux2O04I9jX0v8J/8AgpP8RfBksFt4shtfGmlg4Z5lFvdgYxxIg2nHX5kJPrXyTNDJbyvFLG0UinDI4IIPcEetMrxIVqlJ+6z9fxWV4HMItVqSlfr1+/c/Vrwp48+Cv7WkZ/sTUR4Y8YuNzWNyqwXDMcgZTOyfpk7GLAYyRmuN8ffBXxN8PmeW6tPtumgnbfWgLpjGcsOqfjxnvX5tQzSW80c0MjRSxsGSRGIZWByCD6g+lfWXwF/4KIeM/hsltpHjJH8a+HkwnnTv/p8KZ5IkP+t4zw/J4G4Cvsst4mr4W0KuqPw7iXwto4nmr5c9e3X/ACf4Hbj6Ucele++F734IftPW/wBp8JaxFo/iCRPMksFxb3KEdd1u3DAHqycHj5uaxPE/7LnizRmkk0trfXLYN8vkv5cu31Ktx+TGv0fCZ3g8VFe9yvz/AMz+c8x4ZzHLqjhUpt2+/wC7c8d49KOPStbWvCet+G5NmqaTe2BycG4hZQfocYP4GqNjpt5qkwhs7S4u5W4EcEbOx+gAr21UhKPMpKx8zKjUi+Vxdy54e8Uav4TvRd6RqFxYT92hbAYejL0I9iK9x8H/ALWl1bqlv4m0tbxAADdWWFf05QnBJ9iPpXl+m/BXxzqoHkeGr1c/8/AWH/0MiursP2WfGt3GGm/s+yPdJrgk/wDjikfrXi4x5bWX79xv5PU+gwKzag/9njK3mtPxPcNL+IXw28aA/Z9VtrK4wMrOxtWye2GwpP0zW9H4L03UIRJYap5sZ/jUrID+WK8Js/2RPEEh/wBK1rT4B/0yDyH9QvvWpD+yDf28geLxZHG/95LNgfz8yvmKmHwCf7vEW9Vc+upYjMZL99hbvydj2L/hXZ/6CK/9+v8A7KpY/h3F/HfM/wDuxgf1NcF4X/ZrFhtbW/FOqako/wCXa3meCMj0PzFj+BFdh4g0uX4b+GZbjwP4JTxFrEalYrVbuO3eT/fnmOfzyeBXl1VBS5aVTm+Vl97Z7OHhKa5qtHl+d3+Bsw+ANNRsu88nszgD9BmtPRY9Nt/tNtpskJMEm2eOOUO0bkA4YZODgg4PqK/Oj9oj4zftL39vdxat4f1bwN4fz8y6JbvtABP37tCTz7MoPpXs/wDwTLkkm+EfiqSZ3kmbxBIztIcsWNvBkknvnPWuqtl86WGeInUT8lr+J1050/ackI2PsWmOokUqwDKRggjNPpK8Q7j5/wDG37K1veaudW8H6qfD93v8wW53CJG9Y3U7kHtz14x0qnH8NfjlGn2ceNLTyvu+Y107HHruMW6vovcKWmB578I/AniLwTaan/wkPiJteuLyVZRuLt5RAIOHY5II28YGNteYXH7P/wAQNH8baz4g8M+ItM06XUJ5m3M8gby3k37CPKYdQvT0r6SooA+c9Q+AvxH8ZRpbeKfHkcljkFobfzJFPvs2xgn617F8Pfh3pHw10EaZpMb4Zt81xKQZJm9WOOw4AA4/OuqopAcn8RPhronxK0cWOsQMWQ7oLqIgSwt3KkjvxkHIPHoDXiVp+z38RvA8si+EfGUSWjNny5JJIQfcph1z719M0UwPnX/hT/xc8QMia147it7XcCyW00hJwQcFVRARx3Ndt8dvhVqnxU0nSrLT721tPsszSyG53ANlcDGAeRz19a9TooAo6JYnS9HsbIkMbaCOEkdDtULkflXkNz+zqlx8Z18X/bIRpf2pb5rLa3mecFzkHpjzMN+Yr22ikAV498E/gzqfwv17Xbu7vrS6tdQVRGkG7cuHYjOQB0btXsNFAHhPxd+A/iDx34+tvEej6vZ6a1vDCsTSmQSpIjFgwwD0J4+lZ3/CnPi9/wBFF/8AJqf/AOJr6HopgeafCfwT4z8J3moSeKfE39vQzRqsCebI/lsCST8w757VwfjT4BeMtQ+JuoeLvDmuafp080m+BpXkWRMxiNhxGw5G786+h6KAPnqX4S/GHVlMOo/ECCGBuG+ySyhsfhGn866X4c/s16B4JvodU1CeXX9YjO9ZrhQsSPnh1TJyw9WJ9RivU9S1ay0a3+0X95BZQb1jEtzKsa72YKq5JxkkgAdyRVyjUBaKKKQBRVLU9WstFtftOoXkFjbblj865lWNNzMFVck9SxAA7kgVcoAWiiigAooooAKKKKACiiigAooooAKKKKACiiigAooooAKKKKACiiigD40/4KkXDWvwT8DzRwvcPH43sHWGPG6Qi3uiFHuen41ha83xG1/4qeL/AI+yeA7n4cWXhX4fX9nYprbwyXV7eIssqs0aMf3a5/i67RjOcL7T+2V8CfEP7QHgLwtovhuewt7vTPE1prEzahK0aGGKOZWClUbLZkXAIHfmvTPjB4SvPHvwm8aeGtOaKPUNY0a80+3a4YrGJJYXRSxAJC5YZwD9KBnyNZ/tFfGu3+CPw01vUtX8PJ4h+J2vaboukzxacWj0qGberXEibsSyMfLbaflGSMZqr4//AGqPin8N/hP8YtO1TUdK1Pxn4A13TbGHXo9OWOK+trohlZ7fJVX2g528DcP7pJ9B8Vfsu+NLj9n74KaHpF1pEnjX4b6np2rLb3Usgsrx7bO6LzAu5QSRhtvYjjOR4f8AtSfCvxZ4K/Z1+M3jPx7NpVr4i8ceItJuF0rSpmmhtYYHVI08xlXe+0nOFx8gPfgGdd8cf2uPH2hfED4t/wBgeOPCfhaw+Hr2kdl4Z1a1jkufELOgaYBmkVxt5x5Q5+Ucferq9e+OPxj+L/xA1TQ/hdf6V4bbRPCNh4kFjeWKXUuq3V1Gsq2pkkdViTDBd45BHoflg+IX7MHxNs/il8Uda8GaP4E1mDxtNaXFprHiaMTXGiyRxhZcQyQSI4f5hx/sk+lbni74FfGLwN8UNc8W/DK88O6hd+IPC1poVxd6o32NrC7gUIt1HCsTxlAFDeXjGTjG0YILQ534tWnxY139oz9m6e417TfC2sahY6hI2mCxFzFp92lgjXylhJiZXDFE5+TBOTmvtivnL4hfCf4nXXir4F+LNOutI8W+IvBcd5DrcmpSmwW9a6to4JJoxHGVXBV2CgD+Hivo6gQV8W6fofjl/wDgpNrDx+KbFLdPCkN1JE2mgltMN6ALQHfxIH5839K+0q8YsfhFrdr+1pqvxMaWzOgXXhGPQkhWRvtH2hbrzSSu3bs2jruzntQM8K8AftVeP/EH7OXwZ8Y3l5Ztrfij4g2nh3UpFtEVHs5LiaNlVf4W2ovzdawfiF+0h8atH0D4yeONL8TaHB4e+HvjGTSItEn0YPLfwedFHsefeNgUSrgqu4ktyOKs+B/2SfjF4Z8J/Dv4eT/8InJ4S8GeObfxMusLezi7vYI53k2iHytqNtkfILcnaAQBk9h4w/ZM8Za98Gvj54Vt7vSV1Hx34tfXdLeS4cRJbmeB9sxEeVfETcKCMkc0BoYn7T3jf4k+PNV+PvhbQde0rQvBngjwisuo2Vxp32mfVftdnLIyiTcDEVRHwy55C5DZOOP0f48eL9B8J/CnwF4f8e+GfhnYWnwwsfEUmr6/BFM17Pt8tLNBK6qN23OQC3BPOMV6t8YvgL8VNS8efGCfwXH4avNC+JmgW2l3U2r3k0E2nyQQSQZVUjYOGSVu/Ujpj5ubuv2VfiH4T1HwLrWkaH4K8aXmmeAbXwfe6f4hkbyba5iYOLuEtCwcA5GCqnGR34BlHwz+1V8TPjrY/AfRvC+oaR4J1vxraapeatqcmnm+RPsUjptiiZwNshiYkFsjcAG457r/AIJx/bB8HfF39oGI6h/wmeqfaDACI/MzHv255C5zjJPFZk37OfxX8L6t8F/GGkzeFPEfi3wlZ6jZ6taSJ/ZNlN9rLENCsEO0CPeQTsUttBxljj0v9j74M+J/gf8ADXWNF8XXen32sX+vXeqtNpru0TLNs5+ZVIOVbjH40C6Hu1fAvxMuvH2j/tUftA674D8R6f4buND8I2Oq3Ml5povHuVhtzIIEDMFQMFbLkMRgYHNffVfIXxc+AvxZuvi18WPEng638Maho3jrw5F4eaHVL+a3uLf9z5RmG2JlIXc52k85HpggIb4N/a31tvFHgnUfFL2tn4Y8UfDibxHDBHCFC6na5kukV87tnkqzhSTjjmvav2X/ABR4s8cfAnwj4l8az29x4g1m0/tCQ2sIijWKVi0KhR3ERTOe5NfJ/wC1x8Brvw5+z1+z74HtdQWTxZa6tbeFEubcH96l3ayRXQTI4Q7VzuA+Xr6V976Po9n4f0mx0vT4EtLCygS2t4I+FjjRQqqPYAAfhQDL1fJv7d+neMLq7+DJ8O+I7bRrebx1ptqkU1l5xF6xkME7HcNyJtbMZGG3A5GK+sq8T/am+Gniv4j+HfBU/gyPTrnW/DHiuw8RpaapcNBFcLbiTMe9VOCS45I6A+1Aj5z8aN8SNH/aY+M+o+E/FWmaLq+jeBtO1DUdQuNKFybtoIWfy44y4WISFXyx3bQRgd60NU/a08Y+OI/hZpGn+N/DHwquNe8Hf8JNqev63bRSRPcCTyRbwrNIEAd0dsElgvI+7g+s3fwG8W6t8Rvi54nuG0uBPGXg2DRLa3S4dzDdrA6PvPlj92GfhhyQPuivL7P9knx94JHwv1iw0LwZ431Pw/4SfwxqWka/O/2bcbgyx3ELGFgSpZs7lBxkD73APQ97/ZH+MOqfHj4B+G/GWtwW1vq94biG5FmCsLPFPJFvUEnAYIDjPUnHFeyV518AfBniPwD8J9D0Xxdd6XeeIoRLJeSaLZRWloGeV3CxxxpGuFDKCdg3EE969FoEFFFFABRRRQAUUUUAFFFFABRRRQAUUUUAFFFFABRRRQAUUUUAFFZXibxHp3g/w5q2v6xcfZNJ0u0mvry42M/lQxIXkfaoLHCqTgAk44FeKeD/ANvP4D+PPElhoOjfEC3m1S+lWC2iudPu7VZJGICpvlhRMkkAAnknAoA+gKK+efEX7f3wF8J+JNT0DVfHf2XVtNupLK6t/wCx79/Lmjco67lgKnDAjIJHHpW/8af2vPhX8Ab6DT/GHiZbbVpo1mTTbSCS4uPLY8Myop2A843EZxxmgD2eivJfDP7VPwt8YfDTWfH+k+LILvwxoyb9SuEt5vOs/aSDZ5gz2+U5wcZFT6p+058MdF+FOnfEm+8WW1n4O1LIstQnhmRrkhmG2OEoJWbKN8oTOFJ6c0Aep0V4p8F/2xfhP8e9YfSPCXidZ9aVWddNvYJLaeRV5LIHUB8Dk7SSACSBXReB/wBor4d/Ejx/4i8E+HfE0N94q8Pyyw6jpjW80MkTRSmKTaZEVZArjBKFhyOcEZAPSaK8gk/az+FMej+OdVbxVjT/AARdx2PiCb+zrr/QpnmaFUx5WZMyKy5jDAYyTjmk+D/7W3wo+PXiW58P+BfFX9u6vbWjX0tv/Z13b7YVdEZ90sSKfmkQYBz83saAPYKK4b4t/GnwZ8CfDMXiDxzriaDpM1ytnHO0Es5eVlZggSJWYnCMemAFNYdz+0/8MrX4PwfFKTxOo8CTyeVHqy2Vy2X80xYMQj8wHepHKds9DmgD1WivLPGn7Tfw1+Hvgvwr4s8QeJP7P8P+KEik0i8+w3Mv2pZYxKh2JGWTKMD84HXB5rh9d/4KEfAHw3reoaRqPj77PqOn3Mlpcw/2NqDbJY2Kuu5YCDhgeQSOODQB9F0V81ftIftYeB/CPwftNR0r4nw+E9d8QabHqnh25j043k00bgPG0ls8TMsTj5SzqpHOOVIrs/hF+1F4C+K3wxvPFmn+JbG8TRNPF3ryWkc26xZYi8p8p0EpQbJNp2fNtOMmgD2KivMfBX7SXw3+Ivw71vxz4c8Txan4Y0RJpNRvEtp0e2WKPzHLQsgk4TkYXntmkX9pb4aN8I7b4nv4stbfwLdM6QarcxSw+c6SPGyJE6CRm3xuAoQk7SQCOaAPT6K8K+EP7a3wg+OHiP8A4R/wx4qV9bct5FjfW0lrJcAAkmPeoDnAJ2g7sAnFdVD+0Z8Orj4xy/CuPxGp8fRDc2km0uB/yxE3+t8vyifLIbAfPUdRigD0uivM/An7R3w5+JnxC1/wP4a8SLqXinQfO/tGwFpPF5PlSiKQh3jCOA7BfkY9cjjms6P9q74VSfF0/DEeLoR43FwbT+zWtbhV84Jv8vzjH5W7Hbfkn5fvcUAeu0VleJvEuneDfDera/rFx9j0jSrSa/vLjYz+VBEheR9qgscKpOFBJxwDXh/hr9v74AeLNXt9M0/4jWa3dw4jj+3WV3aRlicAGSaJEH4tQB9C0V4z8WP2vvhJ8DfFEfh7xt4s/sTWJLZLxbf+zru4zExZVbdFE69UbjOeOlehfD34haB8VPBum+KvC9//AGnoOoq72t35MkPmBXZGOyRVYfMrDkDpQB0lFeAeF/26Pgz4y+JUHgbR/FL3+t3Nx9ktmhsZ2t55s/cSUJtPf5j8vBw1dD8TP2svhR8G/Glp4U8Y+LotG1+6ijmjtXs7iVQkjFUZ5I42RASp+8wwOTgHNAHr1FeW/GX9pn4bfs/XGlQ+PvEn9gyaosj2Y+wXNz5ojKhz+5jfGN69cdeO9YcP7aHwYuPh3d+OofHFvL4YtLuOxuLuOyumkhmcEojwiLzV3BWwSmODQB7dRXjHwv8A2w/g78ZvEMeheEPHFpqWsSBjFZTW1xaSS4BJCCeNN5ABOFycA10Hg39ob4fePvFPi/w5ofiOO61fwlJJHrcMttPAtmY5HjfdJIiowVkflWI4znHNAHo9FfNLf8FF/gCvir+xD45Xdv8AL+3ixuDabs4x5uzGP9r7vvivQ/HH7T3wx+G/irw74d8R+LbbTdU8QxRT6YpgmkhuI5HKI/nohjVSe7MB36c0Aep0VwPir45eCPA/xC8O+B9a1v7F4p8RDOmWH2Wd/tHzEf6xUKLyD95h0rA8dftXfCn4a/Eaz8CeI/FsWneK7xoFisPslxLgzNtiDyJG0aFjj77DAIJwCDQB67RRRQAUUUUAFFFFABRRRQAUUUUAFFFFABRRRQAUUUUAFFFFABRRRQA0/pX51zft/eM/hh8WPF+ha5YWvirw9Zaze28EbEW91DGs7qirIAVKqB0ZST/er9FOOa+PfGnjz9lr4P8AivxBf3WlWHiDxbJfTSX1vFZvqEwuDITJgzHyo2Dk8Bl7jFevl3s25xnSc79F/WhzVrqzUrGn4e+LfwE/awlt7fWPCL3WssvlbdR0V5JIu5H2mFWCL15Lr+FR+Jf+CaPwh1y4aawOuaAjdIbG/DoPp5ySH9a8/wDEH/BTbR9JiFp4N+H8n2VVwj6hcpbqv/bKNW4/4GK8v8Tf8FIfiprKGPTbfQ9AXtJbWjSyj8ZWZf8Ax2uieQVsTLmjS5U+7TO7DZ7isHHlpV5fJu33bHoesf8ABJ+0lumbSviPPa2+flivNIEzj6usyA/981l/8Onb7v8AEy3/APBK3/x+vENY/bQ+M+uRNHP46vIUbtZwQW5/Bo4ww/OuKvfjh8RtSZjdePvE9xu5Ik1i4I59Bv8AfsKceD29ZNL7z148c5rFWVVv5R/yPrvQf+CU1pZX0c2o/Eq6mRGDBdP0sW8g+jtM/PTt2r66+FnwrvPhnaC1fx14n8VWqrhYvEFxDcFT6hxEJPwLEe1fjrP8RvFl0CJvFGtShvvb9QmbOOmfmptv8QPFFnJ5lv4l1iCT+9Hfyqfz3V2U+E/ZfBNfc/8AM8jG8S4zMUlipcyXkv8AI/ci4bZDIwhadlUkRrty3sMkD8zXz/4q/bG8M/DnUp7TxR4J8ZeGoUl8pby70lBbzHuUdZCG9eK/PnwX+158XfAu1bHxrqF7AGBMGrML1Tj+EGUMwH+6RX0r8P8A/gpVp2tQtpnxJ8Hxm2mASS60lRLE2SMh4JTnaBzw59hXJicixtFXhaS8jxJV1VXuPlfmrnsI/wCChXwf8nf/AGhqm7/nn/Zz7v8AD9axdW/4KTfDGxVhaab4h1Fx93y7WJFP1LSg/p3rM1L9mr4B/tOWM+q/D/WLXR9TPzu+iMFVWI482zfGweyhCeeetfL/AMWv2H/iX8MWkubXTv8AhLNIUE/bNGVpJFAPG+HG8HHPyhgPWvlK31ii+WUbHjYrE5ph1eMU490j3PxJ/wAFQU+zzR6B4DczHiKfUb8BR7tGic/TcPrXiPjX9vT4u+MIjDBq9r4cgYYZdFthGx/4G5dx/wABYV89zQS2szxTRtFKhwyOpVgfQj1+tMrglWqS3Z8vWzTG1dJza9NPyPSrX9pj4r2bBo/iD4gJH/PW/eT/ANCJrsvD37dHxl0GRN/ihNVhU/6nULKFwfYsqq3/AI9XgdFSqk11OSONxMXdVH97Ptbwb/wU38RWrFPFfhDTtUQ42y6XM9qyjvlX8wMfxWvr/wCAHxo8M/HPwre+IfDWnXGmqt19nvIbqBI5DMI0JJKEhvlZcHOcAdMYr8aq/ST/AIJk/wDJH/Ev/Yef/wBJ4K7KFacpcreh9Tk+Y4mvXVKrK6PsOuT+KnjYfDf4b+JPFBg+1HSrCW7WDOBIyqSqk9gWxz2rrKyPFfhmw8ZeGdV0HVIvP07UraS0uIwcExupVsHscHr2r0YWUlzbH3DvbQ8b8P8A7MOkeLtDs9W+JdxqHirxndRLPcXzalPCllI2G8u1SJ1WNEJO3AycZJ7V1ms/ELSvgzY6F4XmbxF4y12SBjb2lnAb7UZoUIBmlbgAAsq73K5Pqc1y2gv8ZPhlo9r4Xh8M6V4/s7NFtrDXm1n7DL5K/Khuo3jYlwuMtGTux6mptW8KfETQfGmifEC20zSPFGutof8AY2saPbXRtFH7/wA5ZLaSRTkKWZSr7cgA9eK9CV5y/eSTXTX+rfgYKyWiOltv2gvCFx4Du/Fclxe2dpZ3Y065sLmykW+ivCyqLY2+N5lJdcKAeuenNO8I/HbRPFWo32lz6XrnhvWLWybUP7N16wa2mmt1xukj5KuASAcNkE4IFecXnwJ8YeILLVvFl0dJsPHN54lsPEkGk+c0ljGtpEIoreSUJuLGPfukCn5iuBgVq3nhfxj4+8XWvjPxboVr4Rs/DWk6hDY6db6iLy4uZ7iJVkkkZFCiIKpCrnJPzHGAKPZUNbP8fw89dLhzTNHw/wDtYeEfEK6PdppfiSx0LVpY7e21++0l4tPMzsFWMy54JY7dxGzP8Vafi/8AaR8NeEde1XTW03xBrCaMFOr32j6XJc22nZUPiVx3CsGIQMQOvSvGPBvhX4i/Fn9nHwX8Prrw/pen+GNQ07T2uPE0OobmFkhikVEtym4XBVQMk7AQSDyANDxh+zvrtp408bT2HhG18X2vie8a+tb6bxJdacmnu8ao63MMbASxggsNmWI+U44I29hhozak+/Vd11+/Qnnm1oexa58fdA0nxhofhqy0/WPEWpaxYxana/2LaCeL7LJJ5Ynd9wCoCQSx4AIrD1/9q7wjoDa1cPp3iK+0LR5JILvxBYaU82nrMhIaISg8kMNu4DYCRlhVrwb8K9S8L/FbR9WEFnFoth4Kt9AH2VmCrPHPu2orsz7NuMFmJ6ZJPNefXHw6+Kfhn4S+I/hToPh7R9U0q4t7+30/xJdaj5QFtcNIxjlg2FjOPMZQwOzlSTwQcIU6En93W3qU5TNHxn+0C8nj3xR4bki8RaX4aXwYNYXWNN0797asYp5nnWU5UDy0VFJGPNVlzkV1V1+0FofgubRvDCWPirxdrTaDb6sosdPFzcz2zAp50hUqofKEt0yWAUEnFYniT4N+JdSj8XCCG3Y6l8No/DNvumAzer9qyp9F/fJ8319K6LwF8NdZ8P8AxSi168hhFing7T9E3rIGYXEUsryKB/dw680S9jb0X3sPfL2qftEeE7Lwv4Z1qyGo6+fEqltJ03SbNp7y6CjMmIuNoQfeLEBT3q/8MfjVofxW1LXtO0y01Ww1DQzAmoWurWbWssLyqzKhVjnICHPbpgkGvCfBvgrxN8F/+FUwW8Omal43s9M1ayn8M3F35JvbWS7WZntrjaUEkZ8slWPKs3TGa7L9nu913Vvjd8Z73xDY2enahIdHR7SwnNxHb4t5CIml2gPIqsu7AxluOMVdTD0ownKPTZ3/AL1tvTqEZyckn/Wh23i79oDQPCnii90KPS9e8QXmnRpLqbaDpr3cenK43L5zA8MV+bauWxzjFV1/aT8JT+BfDviWzTU9RXxG8qaTpNlZmXULwxswfZCD91dhJYkKARkjIFY83h74hfDnx94xvvC3h/TPFGl+KrmO+SW61D7I+nXAhjhbzQUbzIiI1YbPm+8Mcg1yfgn4M+PPh14N+GmrWdjpureKPC1vqNnfaJJciGO6hupvMJgm2lUdSiYBXBDMMrikqVDlTv2676P7tbIOadzvL39pnw/p+jafe3Og+KIby91GTSY9HbSXF99qWLzthizyGQghlJX5hyBki3rn7Quj6NeW9hD4f8T6zq5sob+803SdLa4n02ORSyC5AO2N8Bv3eSxxwDxnMm8PeO/HHij4feINe0XT9D/sbW7q7ksbe9+0PBavYyQpvfaA8hlc5CcBSvJINM1TQPHfw9+JnizxH4W8O2PjDTvFItZJbaXURYz2VxDCIclmRg8TKqnj5gS3ymo9nS0XW3frfa/pqO8tzX1b9ozwnY+F/Duu6emqeI4vEBlGnWejWTTXU3lBjN+7O3BjCtuBwcgjBNWPEnx70Hw3rmi6Q2ma/qN/qdkmomDTtKlmktLZ3CLLPHjeg3HaVClhg5HFeYa58DfEdh8NtP0y48MaR451G71W/wBZ1SODUH0+WyvLiQypJYz8GNEY7WzyR0HJFUPHnwZ+JOreF/CWmmx0/XPFdhpENrF44g1aWyvtMvA/7x5CBuuIdu3AxlirEj5sjRUcO2ve6vqvl/X3XE5TO7/bA1KDR/gvJf3bmO1tdZ0qeVwpbai30LMcDk4APAGa6DwZ8fdB8WeJo/D8+ma54Z1W4t3urKHxFp7Wf26FMF2hJPzFQQSpwwHJUYNJ+0L4K8Q+O/hm+l+GFtJNcj1Cxu4PtzbYcw3McpL8cgBDxjnoK5W48D+N/i5498O6n4v0Oz8H6R4civAiWmoi8nvrieBoCyMqL5cSo7Nz8xO3IqYKlKglN7X6+Stp1uEuZS08jXh/ak8IyXkUjWmuxeG5roWcXiqTTXGkPIXCDE+fuFjtEhGz/arXX48aJN8TNT8EW+ma1d6jpbxrqN9FZj7DZK8AmV5Zi2FUqcc85B4ry+6+GfxN1X4SwfBu50fR4NFjtotLl8YR32VexjKgMloV3icooGC2wNzuxXc+GfhHqEPi74xNfkW+keLBawWU8Um6Ty1sVt3YjsQ2cZ64olTw8U3fXprfqrP89PIFKbseW/Hz4/6F8QvhtbWmmaR4hTT9Q1rTRp+t3elSRWF7svYXPlyHkAqrEFgu7acZr13xh+0b4b8Ha9qelHTPEGtHR1V9WvNG0x7m300FQ485x3CkMQoYgckCvL9a8A/FzWPhXoPw2fwvokdpos+nJNrqaoCt5b2s0TKYoSm5HIjBbecfKwG7cMR+NP2e9dtfHPjO8sfCVr4xs/E10by2u5fEl1pg0+Ro0R1uIo2Aljyu4FMsRlT2I6eTDuKhJ7X6ry9OhHNU3R654g/aA0DRvEmhaHY6drXiS+1qwj1O0/sOy+0IbV3CCZm3DauWBLHjBFXvB/xo0fxx4x1Xw/pum60Rp809sdVl091sJpoX2SxpN0yrcfNgHBwTXPeD/hTqvhf4reGtW+z2cWjaV4ITw8RaO2xLhZ4mCxq7M/lhUOCzE9Mkmuc8F/DLxnY/HSPxHJoWneFdPEl4+s3WkapI1tr3mKRbv9kIxHKhwzu3JOeWzxxclFp2fTv1NOadz6HooorhNwooooAKKKKACiiigAooooAKKKKACiiigAooooAKKKKACivDv2uP2lv+GWPhtp/iz/hHP+En+16tFpf2P7d9k274ppPM3+XJnHk424/i68V5D8K/28PiJ8TvEXhe2T9nDxRYeHtcureL/hIluLma0hgkZQbjf9iCMiqd2d4BA6jrQM+z65jxp8NfCvxG/s3/AISjw/Ya+NNuPtVouoQLKsMo43AEYz9a8K/4bS/4zGb4D/8ACHdHCf8ACQf2n62Ius/Z/J/4B/rPf2qb/hsr/jM7/hQf/CIf9zB/af8A1Dvtv/Hv5P8AwD/We/tQB9LUV8M+O/8AgpLrvhv4xeK/h/4e+C+oeMr/AEG7nt2fTdVkaWWOJsNMYktHKqOp5IGeteqfso/tteHP2optX0yPSLnwt4l0qEXNxpd1MsytDu2s8cgVSQpKhtyrguvXPAFj6Sor4F8Qf8FPtU1jxL4hg+Gfwm1Pxv4e0FGmu9XE0i/uVJzMyJC/lRnaSC5zjJIGCK9r+FH7aWhfF79n3xn8SdI0aeC+8J2F1d6hoFzOA3mQ27TqqzBT8jhSA+zPB+XjBAsfR9Ffnhp//BVzXr/w9N4jT4DatJ4YtrgW11rNvq8ktrDJ8pKNILMIHAdDtLA/MvrXvPiX9tzQbX9ld/jb4c0SbXLFJ47Z9HurpbWaKVp1iZHdVkAK7gwwDkFemaAsfS1FfFPwr/b7+IXxS1zwvHa/s4+JofDmtX0FsfEUN1cT2kEMkoR7jeLIIyICzH5wPlPIr3n9qH9oKz/Zp+E934zudMGtTJcw2lrppuvs32iSRuVEmx8YRXf7p+4R70Aeu0V4N+yH+1PaftWeB9X12PQ/+EavdN1A2U2nfbftR2mNHSXf5acNuYY29UPNeIfH7/gpyvwN+MfiLwK3w3Ospo80cTaiuueQZQ8SSZEf2ZsY34xuPTNAWPuikr548aftdQeFv2lfh/8ACm18OLqtr4v02HUodeXUPLEKSNOFAh8o7+IAc7x9/pxz7/f3X2GxuLjbv8mNpNucZwM4z+FAizRXzN+yj+2Yf2nvC/jTWf8AhEP+Ea/4RsRnyf7T+1faN6SP97yU248vHQ9axP2ev28j8efh38UvFP8Awg/9h/8ACD6cNQ+yf2t9o+25huJNm/yE8v8A498Zw338445Bn03rHhLRvEGpaTqGpaXaX17pMzXFhcXESu9rIy7S8ZI+VsHGRWzXxZ+zD/wUks/2iPi1ZeBrrwOfC019bzSWt3/a/wBr8yWNPMMZTyI8ZRZDndxtxjnI6H4P/t3H4rfDX4u+Lf8AhCP7L/4QC2a4+x/2t532/Ecz7d/kL5X+pxna33vbkCx9ZUV8zfAr9tvSPit8BfF/xT1/Qj4P0jw3dS289ut79saQJFE4Kt5cfzM0oQLjrjnmvCm/4KoeJZtNuPFVr8EdSl+H8F4LR9aa+cKrEjCtIIDGHwR8u48sBnnNAWZ+h1FfPfjr9sDRtA/ZYi+N2gaNL4g0mZYDFps9yLWTc9wIHRnCyAMj7gcA5KnB71578F/+Ch1v8Xvhf8UvFh8EDSLvwPp66j/Zh1jzvtyMspwJPIXZgxYJ2t94UAfY1FeWfs0/G4/tEfB7R/Hf9jf8I/8A2hJcR/2f9q+0+X5UzxZ8zYmc7M/dGM16nQIKKKKACiiigAooooAKKKKACiiigAooooAKKKKACiiigAooooA82/aY/wCTcfir/wBinq3/AKRy1+Snwhs7/wCIlz+zt4B8YjRPCHhGS8utR0XxLDZE3l7/AKfMJLeWYyYDNNE0agAAboiQeM/tPrGk2fiDSb3TNStYr7T72F7a5tZ0DRzROpV0ZT1VlJBHoa4q8/Z/+GuoeHdG0C58C6BPoujPJJpti9hGYrNncu7RLj5CzZY46mgD8w/AvijX/Dn7RHx4GifED4f+B1m8VT+cvjiJXa6xdXWPs+Y3+7k7sY++nWvR/Beo6L4J/bQ/aJk8bT6Bpnji7t7mfwbqHjIqmnqzBzAS78BSht1yOSqOF7ivuTVP2W/hDrWqXep6h8NfDN5qF1M1xcXU+mRPJLIzFmdmK5LEnJPetj4kfA3wB8Xo7dfGXhHSvEL242wzXlupmjXk7VkGGC89AcGlYD8zfCfxI8R+JPhV+0h4eg0DwLb+FNN0SWW91zwRprwW93ftcRhFErEGRdpuMYXb8vynbjPO6zHHpHhP9kPX/HcDXnwit7eSK6hZDLClwNQlecyIAcq0YgO0g7ljcAHkV+rum/B7wPovgm58H2HhLR7PwvcpsuNJgso1t5gcZ3oBhycDJbJOOalk+FPg2bwOngyTwtpEvhONPLTRZLONrVRuLcRkYHJJyOhNFgPz4/aO8ReA/iP+158B4vghJpmoeK7bUI5dT1Hw2E+z/Z1liZA7xjaxSJbgtzwhwewHl+k/DvxrdfHj9oj4p/Dm6kHjD4eeNLm+j09QSt7aSXd79ojKggsdsY+UH5lLgc4r9Rfhr8Bfh78HWuH8GeENK8PzXGRLcWkA851JB2GQ5bbkA7c446VteGfhz4X8F6treqaDoGn6RqOtz/adTurO3WOS8l3M2+VgMs2Xc5P940WA/I7wb4qXx1+y7+1/4lWA2g1nWtI1EQFsmLztSkk2k9yN2Pwr6y/4J2+KtZ1OPTtM1Hx94C8QWUHhiE2uh+H4VXVrJVMK/wClMIlJ2ghGyx+cj619R2vwB+G1nouu6PB4F0CDStdkjl1OyjsI1hvGRy6GRQMMVbJGehqbwL8C/h58MdXm1Twl4L0Pw5qM0BtpLrTbGOCR4iysULKB8u5FOPUCiwHxD+318SLXxX+1B8M/AUuh6t4w0Hwpt1/W9F8O2n2u6ndiGWJo842hETPT5bg+1fO1n4wuIf2R/jb8KZbLU9Nbw/rdlr2m6XrMDRX0Gny3MaOJEP3dha3Y+85PIr9e9O+GvhXSPGmo+LrLw9ptr4o1GLyLvWIrZVup4xs+R5MbiP3acE/wL6VXufhJ4KvvE+p+I7nwpo9xrup2psb7UJrKN5rq3KqpikYj502og2nIwoosB+Yf7SvxN8K/Ez9mn9mDwf4Y16y1rxLbR6fa3WmWkoea1ljtYbdklQcoxkOACPmxkZFetftNeAfC8P8AwUN+CGnx+HNJjsNUgM1/arYxCK7kM1wWeVNuHYkDJYE8V9d+Dv2WPhJ8P/E3/CQeH/h9oemayr747qO1DNC2fvRBsiM+6AGuv1j4a+FfEHizS/FGp+HdOv8AxHpa7bHVLi2V7i2GScI5GV5ZunqaLAfnzYy+CfhX/wAFJvFp+LVtp2laLJpUa+FLjVIkTTbVAkKw7ARsjVY0mjB4VWVh1Oa5HT7nRvF37U37QmvfCdbdPh9F4F1VNUuLCHy7OaQ2O0+WAAuWuFLAjhgkjDINfpT8Rvg/4K+Lumx2HjPwxpviO3iJMP26AO8JPUxv95CcD7pGcU7wv8I/Bfgnwjc+F9B8LaXpXh+7jeK50+1tUWO4V1KsJBj59ykglskg0WA/HzwHoPjP4JfszD4q+G3k1Dwd4003UvC3ijTSTtgkd5oba5PPQF1w2OCCpP72tvxBbNa/sv8A7JeteI4Jrv4ZWWt6kNbhjUsvOrOzBlHUtAkwX6OO9frbpvwr8HaP4Jm8HWXhjSrXwpMskcmjR2qC1dXOXBjxtIJJJ460tn8L/B+n+Bx4Nt/DGkx+EwrIND+xxmz2s5kYeURtwXYt06knrRYD85v21PEnw++JnxM+C2m/AWfSL/4irfobW+8MrGsVtFujMCysgCgo6ltp/wBWqvu25ry/4heJvEGk/tMfFr4++Hc3C+A/GtpZSpn5JraQ3Fqw3ejC3SPjtPX6nfDj9nn4bfCO+nvvB/grSNCvpsh7u3twZtp6qJGywX/ZBx7Vaj+Bfw8i0PW9FTwXoa6Trk63Op2YsY/KvJQwcPKuPnYMM5PeiwH5d/sp61cfsw/tA6R4r8dXDmTxf4BvvE08jkFnWQzXSY9XdLQfL/efFeUS+JdT/wCFer8TpfB3iY/ED/hNV8VHxlJprnSXt9w2xGbPUXPPAxyV+n7K+J/gD8N/Gj6c+veB9B1d9OtFsLM3dhG/kW65CwpkcIAT8o45rd/4Vz4WPgn/AIQ4+HtNPhTyPs39jG2T7L5Wc7PLxtxnnp1osB5x8YfF1l8QP2N/HXibTjmw1jwJqF/D824hZLCR8EjuM4PuDX5j6p40+Ecn/BPPQfDUy6Vd/Fv7fK9otvaBr63U37M5klC/KrQ8bWbnK4HHH7A6f8PfDWk+C28IWehWNt4Xe3ktG0eOBRbGGTd5kfl4xtbc2Rjnca5nwz+zj8K/BmqRalofw58L6ZqMLB4ry30mBZomB4ZH25U/QjoKYH5i/Fh/FHg/9pL4Hi91/RPCniqy+HunRXGqeL0D2VtKLW6V1uAUb5jynKn52X61+l/wv1qy1T9nzTtQ1/xHoWqWDaVKdS13QnEGnOqh1mljYBQiDDZOBjBrU8b/AAF+HPxJ1hdW8VeCNC8Q6msKwLd6lYxzSCNSSq7mHQFjge5rpfD/AIP0Lwn4bg8PaNpFnpuhQI0UWm20KpbojEllCAYwSzEj3NAH5TfC3x5cfsv+LPhxZ/Dv4i+F/in4A8UeIFkTRZrBF1WwkkZIHkdCPMgl8piitvwcN8mDzw/xQ8VW37QXin48+OJ/BvirxRLqE0dj4Y1vQ9Naew0+G2kQlp2z8rNBHDnHIEjnvX6r+H/2XfhJ4V8SXev6R8PNAsdWuVZXuIrNfkDgqwjX7sWQSDsC5BI712Hg34d+GPh5ob6L4Z0DT9B0h5Glay0+3WGFmYAMxVRgkgDP0FKwH5ZfG74za38WNJ/ZN8YaDa2fiHxjBFdQNp92hkjudQt5bdDHIgIP7xkDbQRxIvrXAtpenal+xT8UPHMeqWh13xL4zsTqegWVsYItKaN7p0RVJ+44uGIwMALt5KtX606P+zr8MPD8+lz6b4B8P2EulXTXtg9vp8aG2nbZukjwPlY+XHyP7i+lR3X7NvwsvP7VE/w/8PSrq0wub9W0+MrdShmcPIMYZgzMQT03H1NFgPzi+NuvfDz4ieOP2ctK+DkOnXvxFs5rI6ldaDZbdjKLcr5rqu1yhSRicnYFbJFZ1vpmsaxrf7dNroMc82oteXDGO3BMjQrq8jTjAGSDEsnA7Zr9Q/BPwY8A/De4Nx4V8FaB4duihRrnTNNhgmZSckF1XcR7E9qt+G/hd4R8H69rOt6H4b0zStX1mRpdRvrS1SOa7dnLs0jAZYlmZue5osB+Y2t/ErwZoP7GPw7bwUPhZfLp9qZfE2g+K7cz6nc6krR7WihUb2LP5uWY7dhXnbmqfxR8I6x+0x8Uv2c9C8aWlv4Y1LxN4RnXydNtfs8NovmXjWhSLPChFgbZnpkcV+jDfsp/B1vFP/CRH4a+Gzq+/wAzzv7Pj2b/AO/5eNm7PO7bnPPWux1L4b+Fta8WaX4nvvD+nXfiLSozFY6pNbI1xbKc5WNyMqPmbp/eNFgPyk8J+OPGk37YPwS8H/EyJrfxP4BvTo1zfzscXNurM8UxdsbhsP3/AOJQrdSa4Hxz4p/4Xj/wu/x/L4K8VazqmsatBc6Brumaa0tlpUFq5LieYHhvs3lrwONoJ68fsR4s+CvgHx1rya14i8HaLrOsLAbVb+9so5JhEQwKbyM7cOwxn+I1peG/hz4W8H+FZPDWieH9N0nw/IJA+l2lskduwk4cFAMHcDg+tFgOS/Zj+K0fxs+A/g3xgJfOur6xRL1iu0/aoz5U/HYeYjkeoINepVz/AIL8B+Hfhzoo0fwvotloGlLI0os9PgWGIO33m2jjJwK6CmAUUUUAFFFFABRRRQAUUUUAFFFFABRRRQAUUUUAFFFFABRRRQA2vxI+OX/JavH/AP2H7/8A9KHr9tzX5JfF79mr4pa18WPGmoWHgXWrqyu9avJ4J47clZI2ndlYH0II/Ovq+H6tOlVm6kradTzsZFyirI+fqK9V/wCGV/i5/wBE91z/AMBTR/wyv8XP+ie65/4CmvufrmH/AOfi+9Hlezn/ACnlVFeq/wDDK/xc/wCie65/4Cmj/hlf4uf9E91z/wABTR9cw/8Az8X3oPZz/lPKqK9V/wCGV/i5/wBE91z/AMBTR/wyv8XP+ie65/4Cmj65h/8An4vvQezn/KeVUV6r/wAMr/Fz/onuuf8AgKaP+GV/i5/0T3XP/AU0fXMP/wA/F96D2c/5TzTS9UvdD1G31DTbyfT7+3cSQ3VrI0UsbdirA5BHsa+j/hj/AMFBPid4F+z22sz23jHTIyAyakpW52+izLzn3cPXnf8Awyv8XP8Aonuuf+Apo/4ZX+Ln/RPdc/8AAU1y13gMSrVXF/NGkPaw+FM+s4f21fgX8XI4f+Fj+BPsl/GuwTXlhHqCRqT0WUDzB6kBB+NWF+G/7Hvj6E3Wna7pujl+SP7Xms2/793DDH4LXyH/AMMrfFz/AKJ7rn/gKaT/AIZW+Ln/AET3Xf8AwFNfO1snyuo7wqpfNDlFVP4tJP5H1w37Kf7MU3zJ8SYIx6L4ms/6rT1/Zi/Zb0/BuPiFazgDJEnia25/75xXyN/wyv8AFz/onuu/+Apo/wCGV/i5/wBE913/AMBTXH/YOAv/AB1+H+Zn9XobqgvuPriWH9jX4ay7nk07W7peQFe71INj2G6OvoP9mvx98PPiB4R1O4+G2hpoWi2l+1vLFHYR2iyzeWjFwqdflZRk4PFfmF/wyt8XP+ie67/4Cmvvf/gnz8PfEnw4+FviCw8T6LeaHezay08cN5GUZozBCoYD0ypH4GscdluBwmHc6FTml6r9DtwsVGaUaaj6I+pa5/x7qF3pPgvXL2w1HT9IvLezllivtVBNrAyqSHlwR8gxknPArf8ASuC+PWlXmufBPx5p2n2st7fXWiXkMFvAhd5ZGhcKqqBkkkgCvnKaTnFPuevLYh1D41+DvA+m6XD4v8aaBY6tNZQ3En+krEswZcebEhYt5bMGxyeB14zXXTeJNOTw3Jr8d5bzaQtob5bxZQYWhCF9+/pt287umOa8V+G/ge+g+NEGp6lokyWi+AdN00XNzb/IJRLIZYckY3Abcr9K6X9nXw/qPh/9nfw3pGqWFxYahb2U0T2dzGVkT95JtUqenGPwIrqqU6cVdPXT8TOMm3Y8tk/aM8PeJvFXwV8b32uWWgaNdWOrf2jC2oBoba48m3IhkbjLqXHBUH5unNe/3XxE8H33gKXxLN4h01/CU0TK+qG6UW5UtsI35wDuyuM5zx1rwz4bfD3WLO5/Zxa/0C6iGiaHfpfma2I+xTtbwqgkyPkckMBn0NcXr3wr8WSeFNSuk0jWorTSfihqet/ZNNtY3u2smLiK4tYZkKS7WcMF2nIyV5rsnToVJRina3n5sxUpxT/roj6h+FOveC9Y8H2Vp4D1Sx1LQNLiSxhWxuvPECooCxsxJbIUD7xya8/+LXxwuPh38dvh9oRVzoN/bTjWJAhZbcTSww2kzEfdHnApuPAEhqr+zr4euP8AhNPGniZ08WSwalDaW66n4ptYLGS+aPzcstskMbqEDBfMkGWDccLkv8UfDBvit8WviPa6xptzbaLL4WstEtb+WIhJJXlmnaSJj94xN5J4PDKKwUKVOtLmd1b8/wBVc0vJwVtyz+0P8a5vhz4h8BaBpxkFzqusWkupyxqCLXTRcxRSO5zlQ8ksSDjkFxXovjb4reD/AIb/AGUeKPEmm6GbrPkLe3CxtJjqVUnJAyOegzXzR/wqvxt4y+A3xL1/xfYy3vxB1Kzj0y1tYI2eQRac4CeXxuzNPHJN8vDb0I7VsfFjw/r2l/Gw+L5j4wtNI1Pw9b2MN74U0mHUJopUeRpLeWKSGV0Db1IYKASSGPHGvsKMuWDlqr389v8AP8COeS1sfQevfEzwp4Z8M2viLVvEemWGhXQU2+oTXKCGbcNy7GzhsgEjGcgGvCrH4nHXvHHxi17wb4x0JLODR9Els9W1SczaZbkvciQvtYbSQMdcg7cg4xWJ4b8B6j8MdN+FHiW78Ha9qeh6K2qi50mVI7zUdMe7mDxXQhgUKcAMCiKTGJcAEqax/FHhnXfG2nftF6ppPgLWtHg8RaXpaabBc2DQz6jJGZlkkEWMhunykBgCpYAnFXTo0ocyvfz0t8S/TUUpSdv66HreteKPAXxf8eeKPAHjC30uWbwnFb38V1/aDQTbmjLTyIVKvCIsKGYOeHGcV0nwU174Vx2dz4e+GuraNcx27vc3Nrp94J5XYkBpnYsXkJO0GQk5+UZ6V5l8U/hb4l8ZXHx/tNL02ZZtZ0/Rl0+Rh5a3hhV2mijcjaSQNnPGXGeKrfCPw/ea/wDF7wxrTQfECdNE024jkuPE+m2mmQWnmIqC1CJbo0/I3fIxRdikE5qJU6cqTtKySWl9L2T/ABY+aSkro9nsfj98ONRstRvLXxtoc9lpxiF3dJeoYofMOIwz52/MQQOeoxTr/wCPPw80nw/puu3njLR7bSNSLiyupbpVW42MVfYM5ba3BwOO9eLaD8N9Wj/ZO+Gvh6bw7cpqMOq6TJf6c1qwlRF1BXlaRMZAC7mbI6ZNdd40W4+Hvx9XxlqHhbU/EOhX2hR6XbXujWMl7Ppk6TSSOphjBYJMHX5wDygBwOaydGjdpN7vqtbf5lc0t2ekf8Li8DN4fk10eLtFOiR3C2j6iL6PyFmKhhGX3bdxDA4z0NS+Gfit4P8AGWh32saJ4l0vUdKsATd3kNyhjtwF3EyEn5BgZyccV8w6L8P9b1jwjcg+BtR0S1vvixZ6uNHntAGjsC8BeVlXKhMBi2DgfMO1dJ8WvhX4p8YS/tBWOjadcxya3ZaGbCQKI0vWhDNNHG7fKSVXYcnHzDPWj6vR5uXmt93dL9fwD2krXse8eC/i14M+I093B4Y8TaZrs9qMzRWNysjIM43YB+7nv0rNh+P3w3uNYn0qPxxoL6jDIInt/t8e7eXCBRzydzBcDJya8E8JeB9W8e+Mre6s38fx3Vn4fv7FNU8U6fa6XBYyTxeWkAWO3SSba2G+QlE2KQSTVPUvtmp/BfwZ8P7f4Ua9b+ItBvtLF07aWVtbJobmHzrqKcfLL5mH/wBWScO7NgBqv6rS5rKV9u2gvaStsfRviT45/D7wjrLaTrfjPRdM1NJBE9pc3qJJGxVWG9Sfl4ZTzjgiu5VgwDA5B5BFfOes/Di8utM/aSuP7Bnlv9eRobEm3Ja8RNLiWMR8ZbEpcDH8Wa9y8FW89r4P0KG5R47iOwgSVJAQysI1BBz3BrjrU6cUuR/1ZM1jJt6m7RRRXMaBRRRQAUUUUAFFFFABRRRQAUUUUAFFFFABRRRQAUUUUAFFFFABRRRQAUUUUAfEX/BXL/k23w7/ANjXa/8ApJeVg/sk/tVfEOPwn8LvAy/ArxA/h3yLLTP+EsDz/ZvIO1DdY+zbdm35vv49+9dZ/wAFWPD+q+Jf2d9AtdI0y81W5XxRbyNDZQPM4UWt2CxVQSACQM+4rj/2X/2y9a0Dw98M/hhd/B3xTEYUsdDl1mVJEhTLLEZmUxcKM7j83TvQPocT/wA5jpP+u6/+mMVb/wCczn+f+hdpn7SvhnxX+zx+3hYfHIeFdS8WeELwJMzaVEzGFhZfZJInbBCuNvmDOAwYDOQcS/sz6H4s/aH/AG9NS+O0nhDVPC3hK2jd431KMoJG+wiyjjUkDexXMjbMhcYJ5XIM8kh+NzfAD/goF8UvFi+HL3xSY73U7f7BYvtf55Ad5O04UbeTjjNel/8ABNXT7bx58WvjB8T31KztL69t7pB4fjkLTxLdXHntI2QPkUxqgYZyWOcYGdr9nnwlrth/wUz+I2rXOi6jb6VNJqvl30trIsD7pE27XI2nIHrVb9ivwPrWj/t0fGeW70TUNM0q6h1mK3uJrN4oHDajEVCMV2kbeRg9BxQBgf8ABKMf8UX8fT/1D9P/APRd/WF+wb/yaX+1P/2L03/pBeVg/Avxl4z/AGG7/wCLXhDxH8N9c1O/8QW0dnZXFtA/kNJCLhY3V9uJIn8/OVOflx649e/ZB+B3i/wD+xX8eL7XdDv9MvvE+h3y6fptxAy3MkcdjOqv5ZG4b2kIUEZO0HGCCQO589fAX9pVvBf7Knj/AOEen+C9W8Sa34qu7vyLu0TfDCs9rBCRtALM6iNmAA5ytesah8Jdf+Ef/BLPxPa+JbG40vU9Y8QQasdPvI2jmt0ae2iVXUjKkiDdg/3xmvf/APglN4d1Xw3+zz4httX0y80q5fxTcSLDe27wuVNpaAMFYAkZBGcdj6V2n/BRzRdQ179k/wATWWmWNzqV491Ylbe0haWRgLmMkhVBOABQF9Tw79jP9qL4gaT4C+GPgW3+B+v3/h0yQ6efF0bzfZRDJcENcYFuV2oGJPz/AMJ5FW/+CpWrf8JZr3wd+F9vJuuNa1j7TNGp5XcyW8Jx7mWb/vk1nfsr/tja78PfAvw/+GV38HPFUsls8WmSasUeOIeZMQZCph4Vd+evY1g/tI/C3V/2pf8AgoNp/hXUbDW9J8JaXYpp412ytmCgR28l0XWRlKAmWTy8/wCyO9AdTq/2Hb7/AIVd+2Z8evhgbNLK0vLmXU7KOMBUjjiuCY0VR0DRXakY6BBXzv8AtUeDZfGf7U/7R6W1v9outN0KPVIxjJVYW05pXH0i8z9fWvSvDXwE1b9kn9vzwDBoK+IPEnhrUYY459VuoDL8tyJbdllkRQoCOqvzjAC54ru/Dfwz1TxT/wAFDfjja3el3tvomueF7rTV1GW2cW7+bb2kZAfG0nluh/hNAeZ5J8PfHcfxF/an/ZK1dAVePwdZ6fMG6+ZbTajbu3/AmiLf8Cr9Vtc/5Aeof9e8n/oJr8aP2QPBfjmy/ak+FUet+GNZsbPQ7mSzE09hKscSE3MpDORgfPK/fuK/Z68txeWc1uxKrMjRkjqMjH9aBM/Nn/glH/yS340/7tv/AOiLiuI/4J5/8m7ftS/9i6v/AKR39VPgX488ZfsK/wDC0fA3ib4a67rF/rQWLT7uyhb7PJIiTIrhtpDxuJFO5TkYIIz09Z/Yz+APir4a/sg/G3VfEGj3um6p4q0a6Sz0q4hZbkxRWc4RjHjcC7zOApGflBxyKBnyj+zrcN8MfGnwI+IrAJZ3Hia60e4l/uRhoFkJPr5d6x5/unHSvZf2P/8Ak2r9rn/sGSf+k95XMp8HPFmo/wDBPSyurbw/qUWu6B47kvjatZyC5+zyQRxF0TbuP7wxdB/CfSu2/Y78J+Jbf9mP9qFNS8P6lY3+paQTBbTWUsbTO1td5WNWXLcsOBnqO9Azmfg3/wAoufjT/wBjFB/6Hp9eleAo1k/4JDeJAyhhm4bkdxqKkH8x+lQfss/BDxP48/4J/fF3wX/Zd3pmu6hq0lxZWt9A0DTvFFaSog3gcO0WzceMn2ryPS/jN4w8Pfsh6v8As9yfDDxMvia6vWRbn7HKNsLXKTsDFs3b9ylMAYwwPsQD0df+UPp/7CP/ALlq8m8PfZfhT4g8YaOqNZ2fjL4N29xbR5IWSd9KtrmR/qXguefUnFfS3j/4MeJvh7/wS1h8HXmk3c3ibzILu4023jM00bS6iJtm1ATlUZcgZwQ1eMftkfC3xPD8Pf2dfEGjeH9Tu7+T4f2+i3y2tlJI8Oy1jBSQBcqSLmQfMB0PoaBH2f8A8E0v+TPfB3/Xxf8A/pZNX1HXzN/wTp0fUNB/ZL8I2Wp2Nzp15HPfF7e7haKRc3cpGVYZGQQa+maBPcKKKKBBRRRQAUUUUAFFFFABRRRQAUUUUAFFFFABRRRQAlfF1r/wVP8Ahx5xm1Hwh4007RFvjpz62bCKW0ScclWZZeoX5tqgtjnaa+0q/CHRV1yP4dlfEWp38XwSv/HklvrlvpMcX2iG6SKNll3MhbmJmwudv7lsjOKAP0y+I3/BQrwn4B+KWq+BbPwb4s8YanYQW90Z/DltFdRSwzQRTpImJN23bOg3EYya3vi/+3F4O+EFj4SgutF17WPFviewg1Cy8K6dahr6NJQCqyqT8rZ3LtG45VsCvgL40eKPDHgz9t7xpd2HxD1z4e+Gf7D0uDTta8Iq1zLLD/Z1gYogRIpMbIobduOdi9c16nqmvWn7P/7YWh/F3xhcahqPgLxp4RtYtK8Yz2ck0llK1jbxedIoBIlPlElVydtwTzzSuB9XfBX9trwj8ZbXxZbpomu+G/EnhizlvtS0HVrXy5ljjB3bWzjIOBtfacnpjmqvhb9vX4b658B9Q+K+orqXh/QLXUm0lLS9jja7urlURwkSI5DEh/7wxtYnAGa+Tvgb42+I/wAQ/it41XSPijrnxJ+GGk+HtQn1XXbzRhptveztZSRxRbTliysyMu5gcRNxgDPi3hPwBr3iD9ifwz4s0rR5PEWleE/H13eatpcSljJbtb2nzsuOUBQqSBwJc/dBILgfengH/gpF4G8UeLtI0PxJ4Y8S/D+PXNjaRqfiC1WK1u0c4Ry4b5QxIwwynPLCu0g/bb8Bj9pC8+DN/Df6Tr8MwtYdQvBEtncTsiukStv3BmDbVyoywx1IB+Qv2tv2ivDH7b3hv4f/AA6+E+ianrPiu41KK+dpbIw/2YvlujRs/YZdWZlOwCMcmszxB+zzF+0R+2t8fvDK3h07X7DSotQ0bUVZlEF7ELMISRztYMynHTdnqBRqB9ra/wDtj+F/DvxG+Jng2fRtYkv/AAFoUmv388axeVPCkcUhSIl8lyJlHzADIPPSsf4CftyaJ+0F4t0zRtG8A+MtNs9QSZ4tb1CxQWH7tWLAyq7DJKFRjvxXwT8LPE/ivxd47/aXvvHNq1p4vh+GeoWOpxyLtczW8dtAzsM/ebywxxxljjivRv8Agmd460r/AISjwf4b/wCFn+K5tU+zah/xQz27f2PDzNJuWTzMZK/vPufeYj3ouB+hXxx+MejfAT4Y6x431+K4uNO03yw1vabDNKzyLGqoGYDOWB5PQE1538P/ANs7wh8RPgd4y+Jljper2tl4UadNR0i6SNb5WijVyAu/b8wbjLDlWHavn/8A4KXeIdX8eePvhV8G/Deiv4k1O7uj4gudJjnWE3SRiREjDsQqgot1knpgda8WsdV8baB8WPj74E13wPN4O1T4p+F73VrHw0LlL2RrxI5ZVEUkYwwfF3hQM52rzjlgfder/tleFtH/AGZtO+Nsui6w/h2+dUSwRIvtYJnaEEjfs+8hP3umK808bf8ABTvwR4E1ezsb7wP4xkN5a211bTRW0HlziaCOZQhMo3FRMqnHfPWvjjxB+0d4W8RfsB+GfgrYQ6lcfEOHUltpdMWzY7Qt1JMHDYw27cqBR827PGME+u/tw6FeeF7f9jjRtRi8nUNOVbS4iJBKSRjS0dfwINK4H0j4s/4KDeA/B/gHwlrl3oviCTX/ABQrvp3hGK2Q6nhZnhDSJvwgZ0O3kluwODjb+A/7bXg34365qnhptM1jwh4102GSe48Pa7B5U7InLeWe5AIJVtrck4wCa+ev2jNRl/Zw/b88OfGXxhpl/qHw+1DThYx6law+cNPl8hoWXGeCCd5HdZHKhiCKx9K8TQftbft5aP8AET4d6Vdx+DPCOjSQaj4imtmgS7fyrgDGQDubz1QK3zbUYkADFGoH1H+zj+2x4E/aXh1+PQINQ0vVNGi+0T6XqixrNJBj/Wx7HZWUN8p5yCRn7wzn+C/29fhv4q+Bes/Fa+XUfDnh/TNUbSPs+oLGbq6uBFFIEhRHbeWWUYGf4GJwoJr8/P2fPg94jsv2dE+O3w7Mv/CZ+D9fvYdSsY2ONR0vyIGkjIzj5FeTIAyVdv4kSsDwT8OfEXjD9g9dc0TTZ9cs/DXxFuL/AFPTYF3Frc6faKZCvUhSApwDgSE9ASDUD728Ef8ABSzwH4g8UaRpfiPwx4m8BWGuEHSda161WOzukYgK5cN8qkkDeNyDPLAV6X44/a88G+Af2hvDXwh1G3vm1zXI4Wjvo1j+ywvMzrHE5Lbt7FF6Kf8AWL74+MP2tv2l/Cn7aXw/8E/Df4VeHNT13xhfajDd/Z5LHyjpaqjo0Zf7vO8ZZT5YVSSwrzz40eB9S8X/AB2+O3iuxu59Q1j4ZWGkXNrcxklfPtDaQysRjoFiuHI45Umi4H6H+F/2wvBni/8AaP1n4NafbX767pay+ZqBEf2SSSJVaSJSH3blLMp+XrG34818SP2/Ph/8M/jlF8MdQ0/WLnUhd2djc6pbRxGztZbgKVDszhsKrhmwp6N1Ir4P+GN3N8EfjB8Dfjj4wuWsn8cz6zq2ryOCAsbvIm/b/dKTLIAB3FYEfhr4lfGT4N/Ffx0vwsn1218V6sfEJ8Yf2jFF/Zy2bys6wwH5nUK88fynpwMlaLgftLc3AtreWZgWWNS5A9hn+lfFui/8FXPhlfwxXl/4T8a6Vo8k/wBmGrSafDJbLJgEqzLN1AIO1Qxwele4/s0/FhPjZ+zR4X8VmWSW9n0s2980uNxuoQYpmPszozD1DDgZr8wfgn+0d4Z8L/sZ+OfhC3h3UPFPjPxPqNwbGxt7XzYYxJFAiTlgdxdGjLKqqTuVM8HIYH6H/Gf9u3wX8H9U8IWcOi654yHirT11PS5vDsUcwmiY4XCs6sWOM4Apv/Dc/h23s/hzLqXgzxXo0/jjWJNGsrTUbWKGa3kSSGPfKrScITOpBXJwp9q/PX4zeDdV+Bbfs26R4v1vUvB+o6dok11d6hpSmS80wS308wCDcMyIsgUgHGQR2rtfjb8UNEt/CH7M/jAeMvEPxA0jR/FOoXVzrWtwFL+VYbizkdAjOfuqNoy3YdKVwP0H+PH7UHh79n/xV4A0LWtL1PULnxleSWVnJYLGUhdXgQmTc4OM3C/dB+61dR8b/jJofwD+GereNvES3Eum6eIwYLRQ00zu6oiICQCSzDqeACe1fm/+2f8AtU+DPjZqvwG8feHodUj0PQfEWoR3a3tukcxMLaXM+xQ5B+Rx1IycjitX9rH9qXTv2zovhz8PvhfpOqa+LzWJbzUdCuAlpdXPkRhkQSbmVEZGuDuJ48sHHAyXA+6f2bP2mPDv7TnhXVdb0Cw1HSRpl+2n3Nlqqos6OEVw2EZvlO4gZPVWHasr9oz9rDQ/2e9S8P6G2g6v4v8AFuvlv7P0LRIg80iqQCx9ATwMAk4PHBNfLH7K/i7xN8Lf25fFWgeM/Bknw7X4mWR1O00JLuO6ijuIy7iTzEOMNsu+wILKMYwa6v8A4KBzfCK++J3gyz8ceJPFHw88U2mmz3WmeMNGtJJbeH5/kicIu923BiPKIK5+YjcKYH0PB+1Fodv+z3qfxb1vQNd8M6Vp6yibS9WtlivTLHL5Plqm48tL8g3FeeuBWZ8Cf2yPCPx/8B+MfE+iabqunp4WDPfWGoJGs5QRNIrKFcj5tjqMkcoa/OXxN8bPif8AGb9m7wH8LtVudU8V+I/E3iaSSyW4Aiur/TYEiWANIw+ZGnaY+a5PNu244Wu/8O+LPE3wf/aY8Z23izwC3wu0v4j+Erq0g0KK+jurdZoLRlilDpwSzROuDyDOc8HJVwPo3wn/AMFRvhrr97o41Lwx4u8N6Vq119ktdb1Gyh+w+YCA4aRZTwu5d20HGecVP4p/4KbeAvCHjjxX4cu/BvjK7HhnUbjTtRv9Ps4JoY2ileIuSZhhGZDgtj6dq/PD4V29xPoPwksPihqF2PgVf+IbhlFksKrb3isqSiVyu7YQ0ZbJ+4z7PmU17V8KP2lvCH7O/wC05+0te+J7K91ldb1rULaysdPgWb7Uwv7glGJIUKQw5PbPB6UXA+2fHX7d3w58H/A3RfitYrqPiTw3qmqLpCxadGi3EFwYpZGWVJGXaQIjkZ/iUjIOaseC/wBtbwt4g+H/AIu8Z+IvDfibwDofhsQGaTxJYeS9yZSwRYFVm3ncoGOxdfw/Nrxh8L/Evw6/4J3aZdeI7W60z+3fiHDf2VhdIUZYf7NuUEpU8guVPBHIRT3r0Dxro95+0J+yn4wTwR8R/GHxYufC2s6fq99aeIbSRJoYPIuYituu99+N5cjjiMnkgUrgfUfhv/gpx4J1TXtHi1bwT4y8N+Htbn8jS/EF9YBre5O4LkBGJIBIz5e8gnGK9E8Vftu+A/BH7RMHwh1yDUNP1SZoI11iVYhYh5olkjVm37xuLKuduMkZ45r4r+N/7VFx8RbHwVN8EfiHrmmeIHtbPTrf4X6X4dZvsVwisruty3y5UMIwI1bgDoCcM8XfAGb43ftr618PfF+pyS+IW8DWQk1jgsNSisLX9+cDkGRW3YHKs2MHmnqB9/Q/tK6BN+0jN8GBpmpf8JBFp/8AaRv9sf2Xy9gfGd+7dhh/Dj3rhof2+Ph/L+0Q3wjay1WDU11RtG/tiRIhYm7CnEW7zN2TIPLHy8sce9fCPwb+K3i/4U/tT+KPEHxPieTxT4K8IXtlceeSrXjW8Spb5Yj5vMBiAk/i3Buc5riW8K/FDTv2Z7Txmfh3cpbQeJV8Zx+PzfxNL8+2IKYP9ZsMgV9xPXJ6c0XA/byiuR+E3xAs/ip8M/DHi+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HdKh1R9TTTLNNRfhrxYEEx4xy+M9B61pUUUAQXVpDfW8lvcQx3EEi7XjlUMrA9QQeCKjsNNtdJtY7WytobO2T7sMEaoi5OeFHHWrdFACUtFFAFCx0TT9MuLiaysLa0muW3zyQQqjSnJOWIHJyT19TV6looAKKKKACkxS0UAJS0UUAFJilooAKo6no9jrVt9n1Cyt7+3zu8q5iWRMjocMDzyavUUARxxrFGqIoVFGFUDgDsBT6WigAooooAKKKKAKFroenWN9cXlvp9rBeT/AOtuIoVWST/eYDJ/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tOrX8NlGenmN8zewA5J+grxzxL+1JbQyNFoWlPcjkfaLxti5zxhBkkfUj6Vy1cTSo/HI4MRj8Phf4s7P8T3yjI9a+RNQ/aF8a3sjNFqEFkp6Jb2yED/vvcaxJPi54ymfcfEN5uzn5SFGcegHSvOlmtFbJniS4iwqdlFv7j7WHrS18a2fxy8b2KhV1x5VHOJoY3/Urn9a67Q/2otas2VNV0211CPgF4CYX9yeoJ/AVpDM6Et7o0p8QYSbtK6+X+R9OUlcF4P+NXhfxk0cEF4bK9Y7VtbwCNmPYKc4Y+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K3x/g8OyTaV4eMd7qK/LLdH5ooD6D+836A+pyKzPjx8YnsGl8NaHOVuCNt5dRkgx5/5ZqfX1PYcdc4+d6+fx2PcH7Klv3Pi82zl026GGevV/5FvVdYvtdvpLzUbqS9un6yTNk/Qeg9hxVSiivm3Jyd27s+ElJyblJ3YUVow+H7240G51iKPfZW8yQysOqswOCeOnGOvcVd8M+ELrxLpevXsBwulWouWGM7vm+7nP90Of+A1ShKTSS3NI0ZzailvqYNFafhnw3f8AizVY9P09A07KzlmyFRQMktweP8RWWDU2dr2I5ZKPM1oLXqPw3+PGreD5IrPU2fVNHGF2ucywr/sHuB/dPpwRXl1Fa0q06MuaDN8PiquFmp0nZn3l4f8AEFh4n0yDUNNuUurWYZV0P6EdiPQ1p18V/DP4lX3w51pZ4i0+nTMBdWueHXpkejCvsTR9YtNf0231CxnW4tLhN8ci9CD7dj7H0r6/CYuOJj5n6blmZQx9PtJbo0aKKK9A9oKKKKACiiigBOtH1oJqlqWsWOkw+be3kFpH/fnlVB+ZNJtLclyUVdsuf56UtcuPiZ4TJx/wkmldf+fyP/4qtzT9XsdUi8yzu4LqP+9DIHH6GpjOMtEyI1qcnaMky7RSUtWahRRRQAUUUUAFFFFABRRRQAUUUUAFFFFABRRRQAUUUUAFFFFABRRRQAUUUUAJRuoqOS4ihx5kiJnpuYDNAm0tyWikBz05paBhRRRQAUUUUAFFFFABRRRQAUUUUAFFFFACd6SlNYXjLxPF4N8N3usTQvcRWoUtHHjccsF/rUykoq76ETmqcXOWyNyivJvB/wC0Fp3jDxJZaPBpd1BLdMyiSRlKjClucH2r1ms6VaFZc0HdGOHxNLFR56MrodRRRWx0hRRRQA2lqvfXAsrSa4K7liRnIHU4BNeMRftS6TNJHGNFvQWYL99O5+tc9SvTpWU3a5x18XQwzSqytc9wopFO5QaWug7AooooAKKKKACiiigAooooAKKKKAEahaia7hUkNKikdQWANOjnjlzsdXx12nNK6J5le1ySiiimUFFFNd1jUszBR6k0ALRUP2yD/ntH/wB9ipqBJp7C0UUx5FjXLsFHqxxQMfRVf7Zb/wDPaP8A77FH2y3/AOe0f/fYqeZE80e5Yoqv9st/+e0f/fYoF1CzACWMk9AGFHMg5o9yxRRRVFCc0VHJcRxrl5FQf7RAqlN4h0y3OJNQtUPX5plH9alyS3ZDnFbs0PxpfrWZB4l0q5x5Wp2kmemydT/WtCOZJFyjqw9Qc0Jp7MFOMtmSUUlLVFhRRRQAUUUUAFFFFABRRUckyQqWd1RRySxAFAD+DRwK526+IfhmykMc/iDTYpB1VruMH8s0WvxC8MXsgjg8QabLIeirdxlvyzWftIXtcw9vSvbmV/U6Oio45o5lDRurqeQykEVJWhvuIaBSMwUZJAHfNNinjmXdHIsi+qkGgV1exJRRRQMKKKKACiiigBDQKZJKkK7ndUX1Y4FKkiyKGVgwPQg5oFdXsPooooGFFFFABRRRQAUUUUAFFFFABRRRQAUUUUAFFFFABRRRQAUUUUAFFFFABRRRQAUUUUAFFFFABRRRQAUUUUAFFFFACGuD+MHj4eAfCU1xC6/2jcnybRTg/Mer49FHP1wO9d2eOtfIvx+8WHxL4+nto5fMs9MH2ZAOm/8A5aH65+U/7lefja/sKTa3Z4ubYx4PDOUfieiPN5JnnkeWR2kkdizOxJJJPJPuTTaKt6TpV1rmpQWFlGJbuZsRxs6puOCcZYgdu5r4tJyfds/KdZOy1bGQ6fd3FlPeRW0klrAQJZkUlYyem444z7961rPUtE/4Qu9srqykbW/tQltbqMAYQgBlc9wMcDHU/WpbbVPEXw4vNU05fM0y5uofIuI3AJ2nkEds4zg84BPeucFaX5Nlr1Om6paLfVO6NG18RalZ6RcaXb3kkNhcPvmgTADnGOTjJGB61QjlkiV1SRlDcMFYgH602is3Ju2pg5Sdrs0ND8Qal4bumudMvJLSZk2M0ePmX0IIOQfpV7wTqGh6VrQuddspNQto0ZooVxsMmPl3j+Jfb9D0rBoqozlFp72KhVlBp72+4s6fpt5rFxJHZ2st1IqmRlhTO1R1JxwBz3qtWtpPizVND0nVNMtLjy7PUkCTx4ByM9QexIyvpg/Qh2oeEdX0nRbTVb2zNvY3RAgkkdA0nGchc7sY74p8qavHfqU4KUbwTb6+Rj17P+zn8Qm0bWT4cvZv9Cvm3WxcgCOb0/4EPfqBx81eMVJb3EtncRTwSNFPEwdJFOCrAggg+oIFXh6zoVFOJtg8TLCVo1Y9Nz9AKKwPAniRfF3hLTNWXhriEFwOzjhx+DA/lXQe9fdxkpJSR+wwmqkVOOzFoooqywopCagvrgWtnPMekaM5/AZpbaibsrnjHxq+N8vhi4bQtBZf7TA/0i6IDCDI+6o7tyDzwPcnjwrSvDvib4k6pLNawXer3JOJLiVyQOOhdjgcds/Sse4muNc1aSaeTzbq8mLPI/d2PX9a+4vCvhuz8K6HaaZYRCOCCMLkDlm7sfUk818zTjPMasnOVoo+BoQqZ5iJyqStCPQ+XW/Z38bJDuFjbsf7guUz+vFczceEPFfg7V7bzLG+0u8aVYYZ48qC7cALIpxk56A+tfcFMaNJBhlVhnPIHY12yyuno4SaPVlw/QVnSm00VdHtZbHSrSCedrqaOFEed/vSMAAWPuetXqKK9lKysfUxXKrC0Um4etAIPSmMWiiigAopu4etLQAtFFFABRTfMUdSBSeYvqPzoFdD6KSigZT1LU7fR7Ge9vJlgtYFLySN0VR3rz60+P3hrVPEFjpOmi6vprqZYlmEWyNcnqd2D+lb/wAWGB+HHiH/AK85P5V8o/C3/ko3h7/r8T+deTisVOjVhTjsz5vMcwrYXE0qNO1pf5n25S01WGByKXcK9Y+jFoopKBi0UzzF/vAfjS71PQg0Cuh1FFFAxrV8VfFvVtQ1b4g61/aEkjtb3DwQxtkBIwcKFHuMHjrnNfaprl/EHw38NeKr1bvVdKhurpRt83JViB0B2kZ/GvPxmHliIKMXY8XNMFUx1JQpys0zlf2c9W1HVvh+P7QeSRbe4eG2kkzlogq457gEsPwx2r1Kqun6fbaXZxW1nDHbW0a7UiiUKqj0AFWq6qMHTpqDd7Ho4ak6NGNOTu0h1FIWAo3A962OkWikLAdTim+YvqPzoFcfRSZz0paBhRRRQAUU0uo6nFJ5q/3h+dArofRSBg3SloGFcF8dP+SV67/uR/8Aoxa72uC+On/JK9d/3I//AEYtc9f+DL0Zx4z/AHap6P8AI+b/AII/8lU0D/rpJ/6Kevs2vjL4I/8AJVNA/wCukn/op6+zNwFeblX8J+p4HDn+6y/xfohaKb5if3h+dLuB6HNe0fVXQtFJS0DM/Xv+QLf/APXvJ/6Ca+D7P/j8g/66L/MV94a9/wAgW/8A+veT/wBBNfB9n/x+Qf8AXRf5ivnc1+KHzPh+Iv4lH5/off0f+rX6U6mx/wCrX6U6voVsfbrYKKKTcPWmMWimeYn94fnTgwboc0CuLRRRQMKKKKACkboaWmv91vpQB8RfFK4+0/ETxE+f+X2RfyOP6V1v7OPij+xPHn2CSQrb6nH5W3PHmLllJ/DcP+BVxOsSDU/iDfOBvFxqkhx67pTU3ia1uPAvxAvkgU281hfGW3Hou4PGfpgr+dfFRnKFZ11tc/J6dadLEvFJ6KX5/wDAPuDrRWd4f1iHX9GstRtiTBdQrMmeuCAefetKvs000mj9WjJSSktmJ714Z+1F4q+yaNp+gwyESXj+fOq/881+6D9Wwf8AgFe5twpr4x+K3iKTxx8Rr54GaaMSiztV6jap28exYsR/vV5mYVfZ0eVbs8DO8Q6OG5I7y0/zOHzmvvHwpdfbfDOkz5z5lrE/5oDXxz8TtDTwz42vNKjO5bSG2i3YxuIt48n8/wCdfWfwvmE3w98OsP8AnwhX8kA/pXDll4VJwlueRkClSr1aUt1+jOqrzX9of/klep/9dIP/AEatelV5r+0N/wAks1P/AK6Qf+jVr2sT/Bn6M+px/wDulX/C/wAj5L07TbvV7yO0sbeS7upM7IYV3M2Bk8fQVuf8K18WH/mXdS/8Bm/wrc+Av/JWNC+s/wD6Ikr7ExXz2DwUcTTc5Se58RleVQx9F1Zzad7fkfD/APwrXxZ/0Lupf+Azf4Vt+Cfh94ns/GWhXE+g6hDDFfQSPI9uwVVDgkk46ADOa+xdo9KOPSvQjllOMlJSZ7kOH6UJKSqPQVfuimy/6t/pT6ZN/q3+lez0PqXsfAepXU13eyy3E0k8hZsvIxY9fWuzsPgX421CFJU0Ro42GQZZ40P5Fsj8q4m4/wCPiX/eb+Zr76sv+POD/cX+VfJYLDRxUpc7eh+bZVgIZhOo60np2PkKf4A+OIVLDR1lGMkR3MWf1auems/FXw/m8xo9T0JnO3zF3xByO24cNX3JioLyzgvoXguYI54ZBhkkUMrD0INenLLILWnJpnvT4fppXo1Gn/XofMfgn9pDWtHljh15Bq9lwDKFCToPX0bj1AOe9fR/h/xJp/irS4dQ0y5S5tZRwynkHuCOxHoa+f8A41fA+HQbWXX/AA/Ey2Sc3VkvzCIf30/2e5Hb6dOO+DfxGm8BeJolmkJ0i8YR3MZ6JngSD0K9/bPXisKWIq4Wr7HEarucmHx2Jy/ELDYx3T2f6+h9j0U1WDKCOlOr6I+3CiiigBvtQTjnNFeOftCfEyTwvpceh6bMY9SvkLSyL1ih6ZHuxBHHTB6HFYVqsaMHOXQ5MViYYWlKtPZEHxS/aEt/DlxNpfh9Y73UEO2W6c5ihbuBj7x6+w9+leC6lrvib4h6gIri4vtauWJdbeMFwvqVjUYHHoKvfDP4c3fxG177LGzQWUID3V1jOxSeFH+0ecZ9D9K+uvCvg3SfBunJZaXaJbxgfM+MvIf7zN3NeDCnXzBuc5WifHUqOLzp+1qT5af9f1c+V9P+Avja+jWT+yfs6MMjz541P5ZJFF/8BPG1nGZP7JE6qMnyZ42P5ZBNfYtFdn9l0bbs9P8A1dwtrc0r+v8AwD5c+AOh6/p3xGFrcC+0y3t4WuLm1mDxrLkbFyvfls5P90819RU3auc4GfWn+9d+HoLDw5E7ns4HBrBUvZKV9ep4b+1Hqt/Z6HpFpbySR2V1LJ9p2EgMVClFb25Y4/2R6V55+ztq2pWnxEtrK1eRrK6jk+1RDJQKqEqx9DuCjP8AtEd6+o9b0HT/ABFYSWOpWkV5av1jlXIz2I9D7iqHhnwLoPg/zf7H02GyeX77rlmI9MnJx7Vx1MJOeJVZS0PMr5bVq4+OKU7RVtPTp8zoqSlpCw9a9Y+jOA8XfGzwv4Ovrixurqae/h4ktraIsy5GQMnC/rXS+EPE0Xi/w7Z6vBC8EN0pZY5MbgAxHOPpXyR8ZP8Akp3iD/ruv/oC19LfBI/8Wu0Hp/qm/wDQ2rycPip1q86ctl/mfNYHMauKxlSjPRRv+djvKKQMPWlr1j6U+Wf2mNX1KbxlDp00kiabDbpLBFn5HJ3Aufft7Y966H9ljVr+Ztb095Hk06FY5EVjkRuS2QP97Gf+A+9ezeJvBuieMIYotY0+G+WI5RnyGXPUBgQf1qx4f8NaX4XsRZ6VZx2VtndsjHU+pPUn3PoK8mOEmsT7Zy0PnIZbVjj3inPTt19DXooor1j6MKKSm+Yo6kD8aAH0U3zFPQ5p1ABRRRQAUUlJ5i92A/GgB1FNEinoc06gAooooAKKKKACiiigAooooAKKKKACiiigAooooAKKKKACiiigAooooAKKKKAKOtagmk6Te3snKW8LykeyqT/Svg27upb67nup23zzO0kjerMSSfxJNfZ/xevGsvhr4hkUcm0eP/vr5f618VV8zm0vehE+C4kqN1KdPyv/AF9wVs2nhLW7nSW1m2sZzp8ILm7XAVdp5Oc9iO3esatG1uNY0/R7owG7h0u6xFMyqwhkPUAnGM8H8M9q8ONru6Pkaajf3k/kVb6+uNTvJbq7me4uZDueWQlmY/5FQGitvwToI8UeLtL0tjiO4nVZMddg5bHvgGiKc5JdyYRlVmordmxongG3Xw//AG94k1FtH02VSLSJE33F02Oqrx8vI57+wwad8ONPtr+x8XNcW8c5h0WeWIyIGKOMYZcjgj1qn8SvETeJPFt6yFVsbRja2cMYwiQoSF2j0OM/j6ACqPhvxTJ4at9YjjgWYajZSWRLMRsDEfNwOcAHiunmpwqWS0X4no89ClXUUtFfXv8A10LXgnwna+MJrmxOrR6fqhCiyhnT93cMeq7/AOE9MetYepabdaPqFxY30LW91A5SSJxyp/qO4x1ByKrKxXBU4I5BHBr0Hx9cJ4s8F+HfFDHdqQZ9Nv5Mf6x0GY2+pXqfw4xURjGdN2Wq/EwjCFajKytKOvqv80efVt6bpXiDxoqwWUNxqa2EQRY1O7yYySQBk+uf5elYlaOi3GrRy3FvpDXRluYjHJHaBizx9SPl5xx+WexrGna9n1OalbmtK9n2KU9vLa3EsEyGOWJijo3VSDgg+4IqOnNG0TlHUo6nBVgQR7EetNqCHufTH7LOsNdeF9U055C5s7kSIp/gR14A/wCBK35mvbcV8z/sr3bR+Jtatx9yW1Vz9VfA/wDQq+mN1faYCXNh43P1TJqjqYGF+mgtFFFeie2N21FeQLdWs0Tcq6Mh+hGKmoNLyE1dWPgfWtJuvD2sXen3SmO5tZTG2PUHqPrx+Yr60+FPxW0/x5pMMMkyQazEmJ7VmwWI43r6g9eOmcVR+LvwYtviAn2+xdLLW412iRs7J1HRX/owGf0x8ya54Z1vwXqQi1G0uNOuEb5JeQCRyCjg4P4Hj618xarl1VtK8Wfn/Licjryko3pv+vkz7s3elHavknwj+0J4m8ONHDeyLrVmCMrcnEoUdhIO/uwNfQHgH4r6F8QIttlMbe+UZeyn4kHuOzD3HtnFexQxtKu7Rep9Rg82w2MajF2l2Z3FFFFegeyfOP7RvinWNE8YWEOnapeWMLWSu0dvOyKW3uM4BHNdZ+zbrmo694c1STUr64v5Eu9qvcSs5UbF4GTXn/7UX/I76f8A9eI/9GPXZfsr/wDIr6v/ANfg/wDQFr5+nOX1+Ub6HxdCpN5zKDlprp8j3Cmv91vpTqbJ/q2+lfQH2b2PibV/iB4mj1a9RfEGpqqzuFX7W+AAxwBz6V9heEbiW68K6RNK7SyyWkTO7HJYlASSfWvh7Wv+Q1qH/Xd//QjX294J/wCRP0T/AK8of/QBXz+WzlKc03c+MyGpOdaqpyvY268r+M3xhHgG3TT9OVZtauF3jeMrAn95vU56D2Off1Ovi74yXk958TdfafIdZxGoIIwqqAuPqMfnXbj60qNK8N2ernOMqYTD3p7t2IluvGnxMuZhHLqestnMiRs3lITnjH3Vzg9u1Om8KeOvBMb3As9W0yKNdzzWzMFUdSSUOMfWvpf4I29jF8NdGNiI8PHumK4yZSfn3e+ePwruyu7qK46eX+0gpym7s8yhkvt6Ua0qr5mr3PN/gLrmu+I/Bf27W7k3W6Zkt5HQBmjUAZJHX5tw/DvXol3u+yzbc79hxjrnFLDbR20YjijWKPJIVBgcnJ4HuTUuK9mnBwgoN3PqaNJ0qMacpXaW58V6pfePJLC4XUJPEBsip877SJvL2992eMeua5jTWu01C3awMwvt48k227zN3+zjnNfZvxYUD4b+Ijj/AJc5P5V8pfC0Z+I3h7/r8T+dfL4rDunWhByvc/PMwwLw+Jp03Ub5uvbU0P7Q+I//AD08Tf8AkxX0x8IZNRl+Hektq5uW1E+b5hvN3m/618bt3PTHXtiuxCj0H5UoXn2r3sPhXQlzObZ9lgculhJubqOV11AnCk96+VvHfxY8ca54mvdDtTLYNDcNCtnpqsZWKk/xD5jx6Y47V9Vfzqla6NY2V5c3UFpDFc3LBppVQBpCBgEnvwBWmIozrJKMrG+OwtTFRUIVOVdbHyFN8M/iBryme40vUrs9d11L83/j7ZzWaureL/h5fRxNc6lo86/OsMrMEYA9dp+Vhn2r7bx2HFcZ8WvCtn4r8EanDPEDPBE89vIANySKCRgkdDjB9ia82pl3JFzpzdzwa+R+yg6lGo+ZHP8AwX+MH/CfwyafqSrDrVum87BhJ0zjcPQgkZHuCPQeqfSvh34c623h/wAdaJfK20JdIr4/uMdjfoxr7hXoDXVl+IlWpPn3R6GS42eLoNVPiiL2r5T+NXjLXtL+Jus2tnrN/aW0ZhCQw3Doi5hQnAB9T+tfVtfHPx6/5K1r31h/9ER1GZylGimnbUx4gnKnhYuDs+b9GfRnwV1C51T4Z6Nc3lxLdXMgl3yzOXZsSuBkn2wPwruvWvPvgL/ySnQ/pN/6OevQeld9B3pRb7I9vBtyw1Nv+VfkeM/tKa5qWhaLo82m6hc2DtcMjm2lZCw255wemRXJfCf4uTeH/CviPUdev7rUpIZIUtoZ5i7O7ByFBOcfd5PtXS/tUf8AIp6T/wBfv/tN68K+H3g6Xxz4qstJQskUh3zyL/BGOp+vbnuRXhYmrVp4z92z4/H4ivRzO1J6vZeqsb2sfEbxv8StQkjtJL4xgEiy0pXCop/vbeT9SfpiuYu7bX/CN2stxHqOj3UmSskgeF2x6HjOPrX2xoPh3TvDOmxWGmWsdpaxjhIx1Pck9z7ml13QbDxHpc+n6hbJc20w2sjj8iPQ571vLLpzjzSm+Y7KmR1aseedZuf4Hzz8J/j9fWN/b6V4kuDdWMrCNL2QjfCTwN7fxLnueR1Jr6XX5lyORXwn4w8OP4T8UalpEhZvssxRXYDLKeVJx3IINfXXwf1qbxB8OdEvLh983kmFm7koxTJ9ztp5fiJylKjUeqKyTGVZSnha+rj/AMMztOlcD8ZvGmq+BvCX9o6TbxzSmZYnklBIhUg/Njvzgde4613oqnqml2mtWbWl7bR3ds5UtDMoZWIIIyD15Ar2KkZTg1F2Z9PXhOpTlCm7N9T5DXUviJ8Q2knhl1jUIZG2n7Pujgz6DbhRj/8AXVS6+GXjfQ83r6PfwlRuMsDb2HfPyEnpX2hHCkKhUQIqjACgACnYHevKeWqWs5u5848hjNXqVZOXc+QvA/x08ReE72Nbu6l1nTi37yC6cs4HqjnkEe+R/Ovq7Q9atPEWk2upWUnm2txGJI29j2Pv7V8zftJeFrbQvFtrqFpGsKalGzyIgAHmKRubHqdw+pye9d5+y3rzXnhnVNKdmLWVwJEyeAkgPA/FWP41lg6tSlXeGqO5zZXiK2HxcsDWlzLp+f5Ht9cF8dP+SV67/uR/+jFrva4L46f8kr13/cj/APRi169f+DL0Z9PjP92qej/I+aPg9eQ6f8SNHuriRYbeAyySSMcBVELkk+2Aa6vxz8dvEHjLU207w559lZM2yJbVSbmf3yOR9Bz9a8ntbWW+uoLaBDJPM6xRqOpZiAAPqSK+y/hp8NdO+H+ixRRRJNqMiA3V2RlnbHIGeijsP65r5rAxq1oulB2XU+DymnicVTdClLlindv9D5Y1Pwb4ym3Xt/pWsTMvzmaaOR2HfOf89Kl8LfFjxP4SuEe11Oa4gXg2t0xkiIB6AHp+GK+1Ag7gflXiH7QfwttbzR5/EumwLDfW/wA92sYwJo+7Yx94dc+mfauqtgZ0I+0pTeh6GKyirhIOvhqjuj0L4b/Eax+Imim7tv3FzFhbi1ZgWiY/zB5wcc4PcEDr6+NPgz4sk8J+PdOcM32W8cWk6AgAhyAp59GKn1xmvsteRXp4HEPEU7y3R7uU4546heXxLRlHXv8AkC3/AP17yf8AoJr4Ps/+PyD/AK6L/MV94a9/yBb/AP695P8A0E18H2f/AB+Qf9dF/mK83Nfih8zwuIv4lH5/off0f+rX6U6mx/cX6UpOAa+hWx9utjm/HXjbTvAOhyalqDnbnZFCn35XIyFH5H8jXzH4g+LvjL4haqtrp8t1apIx8mx0vcGIwerL8zHHJ6DjoKh+OHjKXxZ46vIlZvsWns1rBGTxkHDt+LD8QFr6B+DPw5tvA/hm3llhH9sXiCS5kYZK55EY9AP55NeDKdTG1nTg7RR8dUrV82xUsPRly047+Z89SfB/x+sf9oPo92zD5vME6NL+W/dnk+9S+Gfi94t8B6mYLi5uLuKNts1hqJZiMcYBb5kI/L2NfYftXjH7SXgi11HwufEMMQS/sWVZHVeZImbbg/QsD7c0q2Blh4OpRm7oWKymeCpvEYWo7x1PSvBfjCx8caDBqmnybopPleNvvROOqsOx/wAa3q+W/wBmfxU+meL5tFkkIttRjJRMf8tUG4H2+UPn6CvqTivUwlf6xSU+p7+W4z67h1Ue+z9R1FFFdh6glMlYLG59jT/SqGtXY0/Sby5PSGF5D+Ck/wBKmWiZEnaLZ8Q+H1F14y0wHnzL+IH8ZB/jXpX7TXh3+z/FlhqqLhNQt9rHn/WR4Gf++Sv5GvOfA67/ABt4fU87tRtx6/8ALRa+mv2gvDZ174c3M0YzNp7rdqAM5UAh/wDx1ifwr5TD0va4arY/OcHh/rGBr2Wqd/uMr9mfxR/avg+40iVyZ9Nlwqkf8snyw57/ADBx+VexivkD4CeKP+Ec+IVpHLJsttQBtH9NxIKfjuwP+BV9f9a9vL6vtKCXVaH1eS4n6xhIp7x0/wAjkPit4q/4RDwLql+jlLny/KgK9fMf5VI+mc/hXzX8B/DR8R/EaxeRA1vY5u5N3qv3Px3FT+Fdr+1H4p8/UdM0CJjsgU3U69ixyqfiAG/76FdL+zL4XOm+FbrWZowJtQl2xtnP7pMgfT5t/wBcCuKr/tOMjBbRPKr/AO35rGkvhh/X/APJvj9Hs+K2sH+8IT/5CQf0r6L+Cs3nfDHQWznEJX8mYf0r5+/aJj8v4oXjY+/BE3T/AGcf0r3X4AzCb4U6NzypmU/hM/8A9apwemMq/P8AMWWe7mlePr+aPRa81/aH/wCSW6n/ANdIf/Rq16VXmv7Q/wDyS3U/+ukP/o1a9jFfwJ+jPpMw/wB0q/4WeB/AX/krGg/Wf/0RJX2JXwToutXvh3VINR06c2t7Dny5QoO3IKngg9ieorrP+F4eOP8AoPy/9+Yv/iK+ewWNp4em4STep8VlObUsDQdOcW3e+nyPsomkNfG//C8PHH/Qfk/78xf/ABNdt8Gfih4o8T+P7HT9T1aS6s5I5C0TRxgEhCRyF9h3r1KeZU6k1BRep9DRz2hXqRpqL10PpWmTf6t/pThTZv8AVv8ASvVex9G9j4BuP+PiX/fb+dffNl/x6wf7i/yr4FuP+PiX/eb+Zr76sv8Aj1g/3F/lXzuVb1Pl+p8Rw58db5fqWKKKK+jPuCvdW8V5bywSxrLHIpRkcZDAjBBHpXw14z0BvC3irVNKIwttOyJnqUPKE++0j86+66+PPj0oX4ra3jv5J/8AIKV4eaxXs4y8z5HiOmnQhU6p2+//AIY+jvg1rreIPhvoty5JlSLyHyckmMlMn67c/jXaivKf2a2P/CuQCchbuUD9DXq9enh5OVGLfY+gwM3UwtOUt7IWiiiuk7hrfKufSvh74keJG8WeNtX1LzDJC8zJCe3lKdq4HuBn8TX2vqtwbfTbqVeSkTMB9Aa+BD8wzXz+bTdoQ6M+L4kqPlp0ls9T7C+BnhRPDHw/sGKBbq+H2uZu53YKj8F2jH1r0P69aq6ZbrZ6fbQIMJHGqqPYACrde1SiqcFFdD6vD01Roxpx2SFooorY6QooooA8i/aQ1vUNC8J6dNpt7cWMr3yo0lvIUYr5bnBI7cD8hXEfs7+KtZ1vxxcwahqt7fQixdxHcTs6ht6AEAnrgn8zXVftTf8AImaX/wBhBf8A0XJXAfsx/wDJQLn/AK8JP/RkdfP1ZyWPjFPTQ+KxNSazeEFLTQ+p/avnr473ni+HxtGuhvrK2X2SPIsPN8vfufP3eM4xn2xX0NzSEe1evXo+2hyc1j6fGYZ4ql7NScfNHwPq0l9JqVw2pm4N/n96brPmZwPvZ56Y69q6DR73xxHpsC6XJry2AX919k87y8Z5244xn0qx8ZP+SneIP+u4/wDQFr6X+CIB+F2g8Z/dN/6G1fM4bDOpXnTUrWPgMBgXiMXUoqo1a+vzPM/gPeeL5vGsy66+sNZfY3I/tDzfL37kxjdxnGffrX0LQFHpzS819NQo+xhyN3P0DB4Z4Wl7NycvNnz5+0l4m1fQ9e0iPTtTvLCOS3ZmW3mZAxDdcAjmtz9mvXtS17SdZfUtQub9o50VGuZWcqNvQZPSuQ/ao/5GTRf+vZ//AEOug/ZV/wCQLr3/AF8R/wDoNeRCcv7Qcb6f8A+Yp1J/2zKDlp2+R7saTcAuaK8v/aA8aSeFPBLW1rIY77Um+zoy9VTHzsPw49twr2qtRUoOcuh9ZiK0cPSlVnsjjvip+0RNZX02leF3jzEdsuosoYbu4QHjj+8cj2715pZ+FfH/AMRIRcrBqWqQOMrJdT7Y2HqpdgPyrV+Avw9g8a+JZLq/i83TNPCySRsMrJISdqn1HBJ+g9a+tEjWJVVVCqOgAxivEo0amOXtasrR6I+Sw2FrZuniMRNqL2SPi+80/wAb/DF43mGpaKu4ANHKfJZhyASp2k8dD1wa9q+Dfx0bxVdJouu+XHqjD9xcoAqz4/hI7Njnjg89Oh9c1bSrTWtPuLK9gS5tpkKPHIMhga+JvFWjXPgHxte2UUkkU+n3G63mz8wXIaNs+uCp+tRVjUy6UZwleDMsRTrZJOFSnNypvdM+5qX3rF8Ha8nibwxpmqqNv2q3WQr6MRyPwOR+FaV4zR2czIMsqMQB3OOlfQqSceZH20ailDnj2ueC/GP48Xum6pc6F4dkWF7cmO5vsbmD90QdBj+9656YzXlNp4b8a+P4lu0ttT1eI5xPO7Mh55AZjjr6HtXNWbQ3GrQNfO3kPMpuH5LbSw3H64zX3jpsdtDp9ulmI1tVjURCLG3bjjGO2K+coxlmE5OpKyXQ+Ew1OpnVWcq1RpLoj42ZvHPw88uWRtX0iNXG0sXEJb0PVT9D1r638Fz6lc+FdLm1d1bUpIFecqgX5iM4x6jOK17i1hu4XhniSaJxho5FBUj0IPWpduOBXr4fC/V2/euj6bA5e8DJtTck+jH0UUV3nshRRRQAUUUUAFFFFABRRRQAUUUUAFFFFABRRRQAUUUUAFFFFABRRRQBxXxjt2uvhl4gRB8wti5+ikMf0Br4ur7z8R6f/bGgajYHpc28kPP+0pH9a+DpI2hkeN1KOp2lSMEEHGD7ivmM2j78Jdz4HiSDVWnPy/r8xtbN14w1zVPD8ei3N7LdabC6ypFIA5jwNow2MgYOMZxWNXR6b48vNJ8LXmhQWOni3vFKTztCfPcE5BLBh93tx2rxYO11ex8pRla6craff5HOV1Hwv1SLRPiDod5OQsK3GxmP8IcFM/hu/SuZZTGxVlKsOCpBB/Km0oScJKXYilN0qimls7mt4t0F/DPifU9LdWH2adkTcMEp1Q/ipBrJr0mPVNI+KOm2tprV9HpHie1jEMGpT/6m7QDhZW7N/tH175xVGT4HeMt6mDTI72Fz8k1vdRMjDsRlgcH6V0Soyk+akrpndVws6kufDrmi+2tvJnCN0rvfEFudD+EPh+ymP+k6lfSaksf8SxhBGpI9GGD+NWrP4d6d4LkF942voE8o7l0W0lElxO2CQG2nCrx17+ork/GXiy68Za5LqFyqxJgRwW6fchiH3UH9enJPA6U+V0YS5t30D2f1SnL2nxS0t282YlaXh7xBqPhnUhqOlymC7iVgJdgfaD8pOCCO/cd6za6Dwl4yvvBb3b21paXIvofJkW9hLq0eTkAZHBPHPBxXNDSV27HHRaU027W6mRqGqXesXkt5fXEl3cyHLSytuY+30qtUlzN9puZZvKjg8x2fy4hhFySdqjPQZ9e1R1Ld22Zybbbbuz2r9liBm8VavMB8qWgUn6uP/iTX03XhP7Kul+Vout6iQR59wkAJ9EXd/OSvdhX2WXxccPG5+o5LBwwML9b/AJi0UUV6R7oUUUUAIaqahplrqlu8F5bQ3ULfejmQOp/AirfSila+jE0pKzPFfHX7N2k6tHLc+H2/sq95YQEkwOfTHJT8OB6V86zQ6n4R14o3nadqljLjg4ZGHcHuCOmOue9feVfLf7TlnBb+OrSaJFWWezVpdoGWIdgCffAx+Ar5/MMLCnH21PRo+KzrL6VGn9ZorlaZ7r8K/Gv/AAnng201JwFu1zDcqvQSL1I9jwfxrsa8L/ZVkkPh/W0JPkrdKVHbcUwfxwBXudethajqUYzl1PpcvrSxGFhUnu0fL/7UX/I76f8A9eK/+jHrsv2V/wDkV9X/AOvz/wBkWuQ/akjK+MdMkP3Wsto/CRj/AFFdR+ypdxvoeuWwP72O4SRh/ssuB/6Ca8enpmMv66Hy9F2zqS9fyPd6bJ/q2+lOpsh/dt9K+jPuHsfA+tf8hrUP+u7/APoRr7e8E/8AIn6J/wBeUP8A6AK+H9UkWbVb2RDuR5nZW9QWJB/KvuDwT/yJ+if9eUP/AKAK+dyv+JM+H4e/jVjbrwP4/fCG91i+PiTRYGupygW7tYxl2wMB1Hc4wCPYYr3vrijA/CvZr0I14OEj6zF4WnjKTpVNj4f8HfEDXvAN050u6aJGbMtrMN0bHjqvrx1GDXungr9pfTNUkjtdetjpUxwBcxtvhJx37rz9R7133i74W+G/Gm99Q06MXbDH2qH93KPQ7h1x6HIr5p+LHwjufhvcxTxTm90q4crFMww0bckI3qcDr3weleJKnisAuaMuaKPkJ0cwyePPTlzU1/Xy+R9fW9xHdQpLE6yROAyuhyGB7ipq+ff2YvGd1cSX3hy6laWKGP7Ta7iTsG7Drn0yykD3NfQYr28PWWIpqa6n12CxUcZQjWj1OT+LP/JN/EP/AF5yf+gmvk/4Wf8AJRvD3/X4n86+r/iz/wAk38Q/9ecn8q+UPhb/AMlG8O/9fifzrx8f/vNP+up8tnX+/UPl+Z9uL90UtIv3RS19CfbjScfSvK/iN8fNJ8F3Mun2Uf8Aa+pxnDxo4WOI+jNg8j0A+uK2fjR4um8HeA726tGMd5OVtoZB/AzdW+oAYj3Ar5f+G/g1vH/jC00x5XjhbdLcSrywjH3vxJIGT03CvHxmKnTmqNJe8z5nNMwq0akcLhl78jpdQ/aA8ca1cFLK4jtN5wsNnbBz9PmDGqF3N8T9UjZph4leNgQwCTIpHfgDGPwr6t8O+FNI8K2K2ulWMNnEAM+WvLY7k9Sfc1fvykVjcO2FAjYk+nBqfqNWSvUqsy/smvOPNXru58GaV/yErT/rsn/oQr77X/Vr9K+BNK/5CVp/12T/ANCFffa/6tfpXPlG0/kcvDeiq+q/Ud/FXxz8ev8AkrWvfWH/ANER19jfxV8c/Hr/AJK1r31h/wDREddGa/wV6nXxH/ukf8X6M+hfgL/ySnQ/+23/AKOevQq89+An/JKdD/7bf+jnr0KvSw/8GHovyPdwX+60v8K/I8R/ao/5FPSv+v3/ANpvXDfswjPj68OOfsD4/wC/kddz+1R/yKelf9fv/tN64f8AZg/5H69/68H/APRkdeJU/wCRhH5HyWI/5HUPl+R9S0tFFfRn3R8gftCIq/FTUyBy0cJP/fsD+Qr2v9m92b4aQAnIW4mC+w3Z/nmvFv2hv+Spaj/1zh/9AFe0fs2/8k1i/wCvqX+Yr5zC/wC/VPn+Z8Nl/wDyN6vz/M9TFZniDxBYeF9Ll1DU7lLW0iGWdv0AHc+wrT5r5P8A2iPF9xrnjeXSt5FjpeEWMHhpCoLMR68gd+nvXrYrELDU3Ox9JmWNWBoe0trsjoPFn7UF7NNJD4e09LeDOBc3gLO3HUICAOfc/SuR/wCFjfEvxYCbS61O5QHH/EvtcAfUov8AM16F8AvhLpl3oMPiTVrZbye4Zvs0EygpGqsV3FT1JIyDzxiveo41RQoUAdsCvPp0MRiIqpVqWT6I8Shg8bjoKtXrOKfRHw14sj8UKbX/AIST+1Mnd5H9pmQ+m7bvP0zj2r2L9k//AFvib/dtv5y0ftYY8zwv64uf/aVH7J/+t8Tf7tt/OWuOjT9lj1C9/wDhjzMPR+r5wqXNe3f/AAn0PXBfHT/kleu/7kf/AKMWu9rgvjp/ySvXf9yP/wBGLX0Nf+DL0Z9vjP8Adqno/wAj5p+DdrHefE7w/HKu5fPLge6ozKfwIFfaS+lfFfwfvo9P+Jnh+aVtqG48vnjllZF/VhX2ovrXl5V/CfqfPcOW+rz9f0E/pVPVrGHUtMu7SdQ8M8TRup7qRgj8qu1leKNYi8P+HtR1Gb/V2sDykdM4UnH1NezKyi2z6mo0oNy2sfCIZraUMjbXjbKsPUHg/mK+/LKQXFpDKON6BvzFfBem2Mmr6naWcf8ArbqZIgf9pmAH6mvveFQkSqOAABXg5Tf3+2h8bw2n+9fTT9Spr3/IFv8A/r3k/wDQTXwfZ/8AH5B/10X+Yr7w17/kC3//AF7yf+gmvg+z/wCPyD/rov8AMUs1+KHzJ4i/iUfn+h9+p9xfpVXVro2Ol3c45MUTuPwBNWkPyL9Kq6ta/btMu7cHBlidM/UEV77vyn2kr8jtvY+Co7hkukuHVZ3D+YyyZIfnJDfX616yv7T3ivA/0PSR/wBsZP8A45XlllMum6tbyXMCyi3nVpbeVQQwVslGBHfBHSvtK3+HnhG4gikTw7pLI6ghhZRcgj/dr5XA06tRy9nOx+dZTh8TW9p7Cryu6ueA/wDDUHiv/n00n/vzL/8AHKzvEH7QXiPxJot5pd3aaYLe6iaJ2jikDAEdQTIcEdq+k/8AhW3hT/oW9J/8AYv/AIml/wCFa+FM/wDIt6T/AOAUX/xNeo8LipJp1dH5Hvyy7MJxcZYjR+R8ofB2RoviZ4fKcnz9v4bWB/SvtJentWDY+BfDml3cdzaaFp1rcxnKTQ2qKy8Y4IHFbwrqweHeGg4t3PRyvASy+k6cpXu7jqKKK7z2RvpXNfEuUwfD/wARuDtI0+fB9/LbFdK1cZ8ZLj7P8M/EDetsU/76IX+tY1XanJ+RzYl8tCb8mfLPwps/t3xG8OxYzi7WTp/dy2fw219o31nFfWM9rMgkhmjaN0bkMpGCDXyJ8A4/M+K2iHH3fOb/AMguP619idq8nK4/uZX6s+c4einhpt9X+iPg/WtMufCHii7sxIVutPuSqSqMHKtlWHp0B/Gvtfw3r0XiDw1YasjKI7m3WY8/d4yR+ByPwr52/aa8MnTPF1pq8aqItSh2vjr5keASf+AlcfQ1b8F/EE6b8AtdtTKsd1aO1pb84JWY5BHuMyH/AIDXNhp/VK9Sm9v8v+Aefgan9m4uvQntZv7tV+B5r4p1K4+IXj67uLbdNJqF35Vsr8HaSFjB9ONufxr7O8OaLD4d0Kx0y3GIbWFYhxjOB1PuetfMX7OPhb+3PHX9oSx77bTIvN+bBHmtkIMfTcc9tor6v7Yrqy2DalWlvI9HIqLcJ4qe8mfKf7TEPl/EaNv+eljG3/j7j+lepfsz3X2j4ePH/wA8byVPzCt/7NXnn7Ulrs8YaXcY/wBZZbM/7sjHH/j1dt+y3Ju8F6kv93UG/wDRcdYUfdx80cmF9zOai73/AMz2mvNf2h/+SW6n/wBdIf8A0atelV5r+0P/AMkt1P8A66Q/+jVr2cT/AAZ+jPpsw/3Sr/hf5Hz58ErKDUPiholvcwx3EDmbdFMgZW/cydjX1j/whegf9ATT/wDwFT/CvlX4C/8AJWNB+s3/AKIkr7FrzMrinRba6/5HhcPQjLCyclf3v0Rif8IVoH/QF08f9uqf4VPZ+GdI06cT2mmWdtMOBJDAqsPxArUoxXs8sVrY+pVOC1UUFNm/1b/Sn0yb/Vv9Kp7FvY+ALj/j4l/3j/M199WX/HrB/uL/ACr4GuP+PiX/AH2/nX3zZf8AHrB/uL/Kvncq3qfL9T4jhv463y/UsUUUV9GfcDSa+LfjFqkesfErX7iI5jWfyQfdFVD+GVNfUnxM8dW/gLwvdXzupvHUx2sJ6vIRxxnoOp9hXx5ouk3nizxBbWEOZb2+m27jzyTlmPsBk/ga+fzSpzctGO7PiuIKyqezwsNW3f8ARH1T+z/pr6d8L9MMilHuGkmwfQudp/FQD+NekVR0XS4dD0mz0+3BEFrEkKA8naowP5Vf717dGPs6cYdj6zDUvY0YU+yQtFFFanSVdQtxc2NxEekkbJx7ivgRlKZU9QcV+gbDdkV8XfGLwy/hX4hapb7QsFw5uoMcAo5z07YO4fhXgZtBuMZrofG8SUpOnTrLZO33/wDDH2B4c1BNV0HTrxDlbi3jlB+qg/1rRFeNfs3+OotX8N/2BO+L7TsmNSeXhJ4I+hO32+X1r2WvWw9RVqcZo+lwdeOIoQqR6odRSUtdJ2hRRRQB4t+1N/yJul/9hBf/AEXJXAfsx/8AJQLn/rwk/wDRkdd/+1N/yJul/wDYQX/0XJXAfsxf8lAuf+vCT/0ZHXzlb/kYR+R8Liv+RzD5H1RSUtJX0Z90fF3xm/5Kfr//AF2H/oC19MfBH/klug/9cm/9Davmj4zf8lO8Qf8AXdf/AEBa+l/gh/yS3Qf+uTf+htXzuB/3up8/zPh8o/5GNf5/md1RRRX0R9wfNH7VH/Ix6L/17P8A+h10H7Kf/IH13/r4T/0Guf8A2qP+Rj0X/r2f/wBDroP2U/8AkD67/wBfCf8AoNfO0/8AkYv+uh8PS/5Hkv66Hu1fMn7UupyT+KtJ08/6q3tDMP8AedyD+kY/OvpyvmT9qTS3g8U6TqJ/1VxaGEf7yOSf/Rg/Ku7Mb/V2exnvN9SlbyOJ8BfFzWfh3p9xZ6Zb2Msc8vmu9zG7NnAGAQ44wPfqa6n/AIaf8V/8+ekf9+Zf/jlb/wCzdoegeItB1aDUdKsb+8t7kOGurdJGCMoAALDplWr2T/hWvhP/AKFvSf8AwCi/+Jrhw1DESoxlCpZHkYDCY2phoTo17R7WPnz/AIae8V5P+iaT/wB+Zf8A45Xnfi7xZd+NNem1a+jgiuZgqstuCq/KMZAJPPSvsf8A4Vt4U/6FrSf/AACi/wDiaT/hWvhP/oW9J/8AAKL/AOJrWpgcRVjyzqXXob1soxuIjyVa916GD8A3Z/hTohbkjzgPoJpAK9CZQykHoaq6fptrpNnHa2VtFaWsfCQwoERcnJwBx3q1XsU4ezgoPofUYem6NKNN62SR8mfGP4PXvg/VLjVNOga40OZi+Y1ybYk/dYf3cng/ge2cnwL8aPEXgaOO1hmW+05Txa3XzBRxwjdV+nIHpzX2OyhsgjIPrXnfi/4D+F/FKySR2n9lXrZIuLLCDJ7lPunnrxn3rx6uAnCbq4aVmfMYjJqtOq6+Bnyvt/X5EHgH48aF40misrgHSdTkwFgnYFJCT0R+56cHB54zXpvWvhzx34Jvfh/4hl0u9dZGCiWKdOBIhJAbHY5B49j25r6a+AvjK48Y+CFN67S3tjKbaSVjkyAAFW+uGA56kE1pg8XOpN0aq95HRleZVa1R4XEq00el0UUV7J9OFFFFABRRRQAUUUUAFFFFABRRRQAUUUUAFFFFABRRRQAUUUUAFFFFADTzxXxv8bvCp8K/ELUAisLa9Y3cLHHO8ncOPRt3H0+tfZFeYfHj4ft4z8Jm5tIvM1PTt0sIUEtIhHzoB3JwCOOqgd683H0HWo6bo8LOMI8VhnyrWOp8lVc0fUho+qW161pDe+S28QXIJjY84yARnBwcVTor41Nxd10PyyMnGXMt0bWrXuqeOdY1HVTaCSfZ9ouBaREKiDA3YGenHJzWLWxoni7VfDdhe2mmXTWQvCvnSwjbIQucKG6gc54596ms/C0U3g+712bUorVobkW0NrIpLTttBbGOmAw6jHuK0t7TVPXqdLj7b3o6y1bMHFTQ3U9upSKeWNOu1XIH5Zpv2eY25uBDIYA2wy7Tt3YzjOOuKi3Vnqjn96PdC985yepzRUltbzXkwht4ZJ5W+7HGpZj9ABWz4K8LxeMNa/s99Rh06R42MXnDPmuBwg7ZPv8ArVRjKbsioU51JKMepl2+l3d9a3V1BbSzW9qoeeVFO2ME4GT9f6nsca2r+Mptc0HTdMubCyB09RHBdwxlZdg/hbnBHfp1+pqHQfFmq+Gobu1tZyLS6Rori0lXdFICMHcp6HHcc1jVXMoq0eu5rzqEOWD1e4UvJYBRljwBSV6l8APAL+KvFUeq3MR/szTHEm4ggSTdUUH2OGP4DoadKk601CI8LQliq0aUep9EfDHwyfCPgfStMkGJ44t83/XRjuYfgSR9BXVikHt0pT6193CKhFRXQ/YqVNUoKEdkLRRRWhqNqpqmow6Tp9ze3DBILeJpZGPZVGSat8Vl+JNBh8T6De6XcSyxQ3cZid4ThgD6ZH9KmV7PlInzcr5dzzrwj+0Z4c16NU1Mtot3jkTZaInPZx/UCvRLDxVpGqRiS01OzuYz/FDOrD9DXzp4g/Zh1+wkLaVe22pxf3ZMwyfTHI/HI+lcrP8AA/xxbuFbQZGycApNEw+vDcCvDWKxdPSpTufIrMcyw/u1qPN6f8C6PprxR8V/DHhW3ke61WCaZRkWtu4klY9htB4+pwK+TPHXjG78feKLjVJkKNKRHBbqS3loPuqPfJJ+pPSuo039nvxrfsBLYQ2Cn+K4uEIH/fG417J8N/gDpfg25j1DUJRq2pxkNGzJtihPXIXJyR6k+mAKyqRxWOajKPLE560cfm8ownDkh/X3mz8FfBs3gvwNbW10nl31yxup1/us2AF+oUKD7g13/Wk6Yor36cFTgoLZH2VGlGhTjThsjwv9qTw3LeaLpesxAlLORoZlAzhXxhifZlx/wMV5d8F/iHF8PfFBluy39mXiCG4KjJTB+V8e3PTsT1xivrjVdLtta0+4sr2JZ7W4QxyRt0IIxXzV4y/Zr1vTb2WTQCmqWLElI3cJMg9DkhW475/CvExmHqxrLEUVc+TzPBYililjcMrs+irHxdo2pWYu7XVLSe3xnzEmUgfX0ryb4xfHTTrbSLjR/D10t9fXCmOS6hbMcKEYbaw6sR6dM59j5La/BPxtdzeUuhSxnu0kkaAe+S3P4V6z8M/2dY9FuoNT8Ryx3d1EQ8VlFkxowPBZv4j04xjjvVe2xWIXJGHLfqafXMwx0fYwpcl92z5wuLaWzneGeNopUOGRhgg+hHrX3P4JH/FH6J/15Q/+gCvCPiF8BfEviDxpq2o6etobO5l8yPzJ9rdBnjHrmvefCOn3Gk+F9Isrwg3VtaRQylTkblQA4P1FGX0J0ak1JaBkuDq4WtVjUi7dH3Nj61yUPxU8MyeIbzRX1SG3v7aQRMsx2KzYBwrHgkEkY65B46V1hHBHTNfMvjb9nTxNJq13f2F3b6x9olaZtx8mQsxJPB+XqfUfSvQxNSrTSdKNz2sfXxNCMZYeHN3PpdbiORQ4kVl9QRivA/2lvG2l3ml2mgWk6XN6twJ5vLIYRAKRhvc7unoD04z5m3wQ8cxyiP8AsGYsehE0RH578Cuj8N/s0+JdSuEOrSQaPb9WO4Sy/gF4/X868uriMRiIezjStc8DE43G42m6EMO1fq/+GRe/Zd0ee48Uanqm3Fvb2vkFscF3YHAPsEP5ivpv9KxPCXhHTvBeixaZpsPlwJ8zM2C8jd2Y9yf8AOBitvvXq4Wj9XpKD3PocuwrweHjSe/U574g2L6h4H1+2iQySyWUyqoGSW2HAHvmvi7wvrX/AAj/AIk0vUypZbS5SVlXqVDDI/EZr7yZflINfOHxG/Zz1H+1Z7/wyI7m1ncyGxZxG8RPUKT8pGemcY4HNcGYUKk3GrTV2jxs7wdaq4V6Cu4nuul+L9G1jTUvbTU7Wa2cZ8wSgY9jnoR6HmtO1uob2BJ7eZJ4HGVkjYMrD1BHWvjuH4HeOLiTYNBkXnBZ5o1HT/e5/DNfUvw30W98O+B9J03UFVLu3i2SKjbgOTjn6YrqwuIq1m1OFjvy/G4jFS5a1Llst9Tjf2ktLm1D4dtNCpdbS6jnkx2XDLn/AMeFeG/Bjxda+DfHlpd3z+VZTxtbTSkcIGwQT7ZC/hmvsHULGDU7Oe0uolmtpkMckbDIZSMEEV81eNP2a9Z0++kl8OldSsWOVhkcJLH/ALOSQrAeufw7njxtGqqsa9JXsebm2ErrEQxlBXt09D6XgvILqBJoZo5YnG5XRwVIPcHvXkfxu+L2n6Lot5omm3Ed1qt0hhk8ptwt0IwSxB4bGcD8fr4xa/Bfx1cSNbpos8aMfnEkyKnXqctzXqvw2/ZzXSLuLUvEksV1PGd0dlFkxqw5BZuNx9sY471X1jE4hckIct+rLeMx2Ni6NOjyX3b/AOGR88aaduo2np5yn/x4V99x/dX6V8uax+zz4rm1++urVLPyXunlh3T4O0sSueOuMV9RR58tc8HA4pZbRnR51NbhkOGrYb2sasbXt+o6vjr49f8AJWte+sP/AKIjr7Fr55+KXwR8S+LvHmqatYLamzuDHs8yba3yxKpyMHuprfMac6tJKCvqdOe0KuIw0Y0o3d/0Z6N8Bf8AklOh/Sb/ANHPXoA9+tcl8LfDd54R8C6ZpV+Ixd2/mbxG25eZGYc/QiutruoJxpRT3sj2MJFww9OMtGkvyPE/2qP+RT0n/r9/9pvXD/sv/wDI+3v/AF4P/wCjI69Z+OXgPVPH2g2FnpQhaWG581vOfaNu1h6epFc18E/hJr/gPxTdX+qLbiCS0aEeTLuO4up9B2BryKlGbx0altD5qvhq0s2jWUXy6a/I9yooor3j7A+Qv2hf+Spaj/1zh/8AQBXtH7Nv/JNYv+vqX+Yrkvi18F/EfjLxxd6ppy2ptJEjVfNm2tkKB0we9ej/AAd8I6h4J8GppupCMXImkkPlNuGCeOcV4WHo1I4yc2tNT4/A4atTzOrVlFqLvr8zue1fGfxs02bTfibrYmRlE0izxsR95WUcj1wcj8DX2ZXn3xY+E9n8R7FHVxaatbriC6C5BHXY47j+R59QezHYd4ilaO6PUzfBzxmH5ae61MX9nvxtYat4NtdGa5RNTsAyNCxAZo9xKsvqMED6j3Felavr1hoNjJd6heQ2lunLSSuFH0Hv7V8l6p8CfGumyFBpJu0BwJbaVWVvfkg4+orQ0T9n3xlr1xG1/CumQt96a6lDtt9lUk59jiuGjisRCCpeybaPIw2YY6lTjQ+rttaX1/yMv4wfEJfiF4m8+2DLptopht9wwWyfmcj3xx7AcCvQ/wBk5v8ASPEw/wBm2/nLWt4r+AIg8BW2j+HljmvxdpcXN1cttMuEYZzg4A3cD3PqTV74F/DPXfh7qGqvqqW4huo4wphk3HcpPHQf3qzpYevHFqpUX9WMMPg8XTzKNasr33fTVM9j6iuC+On/ACS3Xf8Acj/9GpXeVx/xY8N3vi/wHqWk6cIzeXBi2+a21flkVjzj0Br3KycqUkuzPr8XFyw9SMVdtP8AI+M7OC6dpLi1Vy9ovns6dYwGUBvwZl6etfU/wv8AjlpPirTre01W6i0/WUUI6zsEScjjch6c9dvUZ/Gue+D3wX1jwl4ivLnXIbSSyuLGS2MaPv3bmQ4Ix0wDWH46/ZovobyS58MSpcWrEkWVw+14/ZXPDDr1wfc14GHpYnCxVSCvfdHxeCw2Oy+mq9KN77xPoW81qxsbdri5vLeCBRkySSqqj8Sa+c/jp8ZrbxNanQNClMthuBuboAgS4wQi+2ec98Dt14k/BTxstx5J0CbfnHEke3892K7Xwd+zNqt9cxzeIp49PtV5NvAwklf2z91fqM1pVr4rFL2cIctzoxGMzDHx9hTouN93/wAEo/s6+A5de8TDW7mH/iW6ccozDIkmxwB/ug7vrtr6o+lUNF0Wz8O6bb6fp8C21pAu1Ik6DuT7nqcnrmr49a9bC4dYemodT6TL8GsDQVJb9Shr3/IFv/8Ar3k/9BNfCFn/AMfkH/XRf5ivvPVbd7rTbqGPG+SJkXPTJBFfLtv+zj4wjuInKWOFcE/v/Q/7tedmVGpVlBwV7Hh55hq1edJ0ot2/4B9Wx/cX6Up5pF4UD2p1e6fXLY+RPjz4Bm8J+MJ7+KNjpupu08cnULITl0J9c5I9jx0rtPgv8c7LT9Lt9A8Qy/Z1twEtr5sldnZH9Mdj0x6Y59x8ReG9P8VaVNp2p2y3VrKOUbsexB6gj1FfPfiz9mLVLO4kl8P3kd/bk5EF0dkqj03dG+pxXgVcPWw1V1sOrp9D43EYLFYDEvFYJXT3R9GWWsWWpW6z2t5BcwsMrJFIGU/Qg1DqXiTStGhMt9qNrZxj+KeZUH6mvkab4IeOIZAh0GUkngrNGw/MPx+NXdP/AGffG15IBJpsVmp/iuLlMfU7SxrT67iHoqTubrNsZLRYZ3+f+R9SeG/Fuk+L7ea50i8W9ghlMLyKrAbgAcDI5GGHIrarzr4N/DS9+G+l3sF5fx3b3TrJ5cKELGwBB+YnnPHYdK9F/GvVoynKCdRWZ9Hhp1alKMq0bS7DqKKK2OkbmvOf2grj7P8ACrVx0MjQoP8Av6mf0Br0auD+M3hHU/G3g86ZpXlGdp0dvOfau0ZPXHriufEJypSUd7HFjYylhqkYK7aZ4F+zvAZvidYsP+WUMrn8U2/+zV9c9s14X8Fvg/r3gfxdLqOqpbCD7K8SmKXcd5ZD0wOwavdPxrjy+nKlRtNWdzzMkoVMPheWorO55t8fvDH/AAkfw9vJI03XOnsLtO3C53/+Olj+Ar5IF1NHaSWyyHyJXWR07FlDBT+Tt+dffV5axX1vNbzIJIpVMbow4ZSMEH8DXzK37MPiH+1MC7sP7P8AO4fzH8zy93XGzG7b2z171x5hhZ1JqdNHmZ3l9WtWhVoRvfRnp/7PPhUeH/AMN3IgW61NvtLHHOzpGM+m0Z/4Ea9SPeq9naRafaQW1vGsUEKCOONRgKoGAAPQVPXtUqfsoRguh9VhqKw9GNJdEfOv7VkYF94ckA5aOdc+uCnH6/rWp+yrc79H163/AOec8cn/AH0pH/stbnx3+GusfEH+xTpKwk2nneZ50m372zGOD/dNN+A/w11v4eza0dVWBUvBD5fkybuV35zx/tCvJVKosdz20/4B80sPWjnDrcr5O/yPXK82/aG/5JZqX/XSH/0atek1xnxa8L33jLwPe6VpwjN1K8bL5jbV4dWPOPQGvUrxcqUorsfQ42LnhqkYq7aZ8xfBzV7PQfiRo99f3CWtpEZd80hwq5hcDJ+pFfUH/C3vBuP+Rhs/+/lfP3/DNvjH+5Zf+BH/ANjR/wAM3eMf7ll/4Ef/AGNeBhp4rDQ5I07nxeBqZhgKTpwo3V77M+gv+FveDv8AoYbP/v5SH4v+Dv8AoYbL/v5Xz9/wzb4x/uWX/gR/9jSf8M2+Mv7ll/4Ef/Y11fWsZ/z6/M9JZjmf/Pj8GfV8Mq3EaSIwZGAYMO4PQ06T/Vv9Kr6ZC1rp1tC+N8cSo31AANWX+aNgPSvbWq1PrVdx1Pz+uT/pEn+838zX3Jpfi7RLizh8rV7GX5B9y5Q9vY18z3n7PHjRJpGSzt5wWJBS4XuffFVD8AfHPP8AxJ1P/b1F/wDFV8thnXwrl+7bufnmAljculNqg3zeTPqS+8ceHtNXN1ren24H9+5QfzNcB4u/aO8N6JCyaWX1q8xwIgUiB93I6f7oNeP2/wCz142mYb9OhgHcyXKf0JrqtD/ZZ1G4ZG1fV4LZd3MVohkJHf5mxg/ga7niMZV0hTsetLHZpXXLSo8vr/wbHlvizxdrXxF11Lm8Z7m4c7Le1hUlUBPCoo7n8zx7V9CfA74Qv4Nt21jVo1/tmddscXX7Oh7f7x7n8PXPXeC/hT4d8CgPp1nvvMYN5cfPKfXBxx9BiuwX9a1wuCdOftazvI6MBlMqVX6xipc0x9FFFewfThRRRQA2vO/jJ8NR8QtBDWwVdXs8vbM3AcfxIT74H4j616JRis6lONWLhLZmFejDEU3SqLRnwfZ3mqeDdeE8TS6dqllJggjDIw4KkdwRnr2PpX0P4H/aS0fVoY4NfQ6VegYaZFLQP05B5K9+Dxx1rtvHnwp0L4gRbr6DyL1RhLy3wsg9icYYexHrXh2u/sy+I9PcnTLq11WLtuJhk/I5H/j1fPqhisFK9HWJ8WsLmGVTf1b34P8Arb/I+irDxtoGpx77XWbG4XGcx3CH+tM1Dx14e0pd13rVhbj/AG7hAT9BnmvlGb4I+N4G2toErHOMpLGw5+jVZtfgH44uiM6OsCn+Ka5iH8mJrf67iHp7LX5nZ/a2OassO7/P/I+kvDfxS8PeLfEEmk6TdteTxQmZpAhVMAgEAnqeR0GK7CvDfhP8CNW8G+JLTW9R1KBHhDqbW3UuHDKRyxxjkg4wele5dK9LDzqzheqrM97A1MRVpc2Jjyy/Q8X/AGpv+RL0v/sIL/6Lkrgf2Yv+SgXX/XhJ/wCjI69f+OHgbVPH3h2ystKERmhuxM3nPsG3Y49P9oVynwV+Eev+BfFdxqGprbi3e1aEeTLuO4uh6YHGFNeZVo1HjYzS0PBxGFrSzWFaMXy6anulIelLSV7x9efHPx2099P+KGsbgdk/lzIT3BRR/MNXsn7Pvj7S7rwXZ6NLdx22o2RdDFM4BkUsWDKO4wcH0x7jOt8YPhDH8RraG6tJUtNYt1KxyOPllTrsYjkAHoe2TxzXgd38DPG9rP5f9iNMM4V4Zo2U+/3sgfUV81KFbCYh1YRumfBzpYvLcdOvShzRlf8AHU+vbXUrS+mkit7qGeSLG9Y5AxXPTIHTOD+Rq16kV4n+z/8ADvxF4J1HU59Ys1s4LqJFVfNV23Ak/wAJPGCe9e2V7tGpKpBSkrH2GErVMRSVSpHlb6HzV+1R/wAjJov/AF7P/wCh10H7Kn/IG13/AK+I/wD0Gr/xy+FuueP9Y0250pbdo4IWR/Ok2nJbI7Vq/Av4fat8P9O1OHVRCJLiVXTyZN/AXHpxXlQo1FjnO2n/AAD5ynhqyzd1nF8vf5HqPevOfjl4Ek8beD3+yR+ZqVixnt17vx8yfiOnuBXo+aQj2r2KlNVYOEtmfUV6McRTlSnsz4k+Hfjq7+HXiSPUIUMsTDyrm3OB5iZzjPYjg19Y+E/iV4e8Y2ySafqUJlIy1tKwSVPUFTz17jI9DXIfEr4A6b4yuZdR02VdJ1SRi0uE3RTH1K54JOPmHvkGvGNQ/Z98bWMhWPTY71Af9Zb3CY+vzFT+leDTWKwLcVHmifHUVj8obpxhzw8v60Prl7yBFy08aj3cVgSfEjw1HrFvpY1i2lv7hxHHDC3mHcexK5A/Gvlu2+Bvji6xjQpFU95J4lxz7tn9K7bwP+zr4ks9asdSvb210s2syTqq5mcsrAgEDAwceprqjjMRUaSpW/r5HfTzPG1pKMMO0vP+kfStRzSrDG0jkKqjcxPYU9RjFZHirRZPEXh3UdNiufsj3cDQ+cF3bNwwTjI9fWvXldLRan00m1FuK1Mnwp8UPDnjKJPsGpRCdhk2s7BJV9flPX6jIrqJrmGGMyPKkaKMlmYACvlDWv2cfF2nTOLOK31WHPyvDKqEjtkPjH5n61kR/BDxxNJ5Y0GUHOCWmjAHvkt/KvG+uYiOkqWp8t/amOp+7Uw7b8r/AOTNP9oDxlYeLvGEI0yaO5tbODyftEfKu5Yk4PcdMH616v8Asy6PPp/ge5u5k2pe3TSRZ7oAFz+Yb8q5DwT+zJezXUdx4luI4LZTk2ds2539mfov4Z/CvomxsYNOtIbW2iWG3hQRxxoMBVAwAB9BSwmHqSrPEVlZhluDxE8VLG4hWb2RZooor3D6wKKKKACiiigAooooAKKKKACiiigAooooAKKKKACiiigAooooAKKKKACmsMjGOKdRQB8w/Hr4Rvod5N4j0iInTp23XUKD/UOerD/ZY9fQn8vF6+/57eO4heKVFkidSrKwyGB6gg186fFX9nya0km1XwtEZrdsvLpw+/H3zH6j/Z6+meAPmsdgHd1KS+R8Jm+Ty5nXw633X+R4XS7jtAzx6due/wCg/KlkjeGR45FZJFO1lYEEEHBBHqDTa+fPi9Ub9h4xvNN8I6loFuPLhv5kkmlDc7VGNgGO/HfoKk8K+JrfQdK8QW09lFdS31r5Vu8kSuYpM43An7vysx47gVzlFaKpJNPsbRr1ItO97Ky/r5nQeB/GV14H1r7dboJ0eJ4ZoGbaJEI9cHBzg5x29659cqQRwQcg96KKXNJpRvsZupJxUG9EHv3oorsPh/8AC3WviFdL9ki+z6erYlvpl+RRnkL/AHjjsPbJGaIU5VGoxVyqNGpiJclON2ZngvwZqPjvXYtN06MknmWZgdkKZ5Zv8819meD/AAnZeC9BttKsE2wwjl2+9I3dmPqf88VW8D+BdM8A6Oljp0WC3Msz8vK3qT/ToK6Svr8Fg1ho80tZM/TMryuOBhzS1m/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NvhL4d8dBpL208i9IwLy2wko+pxhvT5ga8T8Tfsy69ppd9IuoNWizxG58qXBPv8v6j6dq+ofxpOlcNbB0a+slqeTisrwuL1nGz7o+HdV+HPijRZTHdaDfKR1eOEyJ/30oK/rWPJpV9E217K4RvRomB/lX30VpNg9B+VebLKYfZnY8KXDdO/u1GvkfCFt4V1u94t9G1Cc+kds7fyWuy0P4A+MdaePzbBNMgYZ828kAx7bRlvzAr692rnoB+FOq4ZVTTvKVzWlw5Qi71Jt/geN+Df2a9E0V0uNZmbWrlR/qmGyAHOc7erY9zg+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 id="18" name="Google Shape;18;p29"/>
          <p:cNvSpPr/>
          <p:nvPr/>
        </p:nvSpPr>
        <p:spPr>
          <a:xfrm>
            <a:off x="123825" y="-136525"/>
            <a:ext cx="304800" cy="30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19" name="Google Shape;19;p29"/>
          <p:cNvPicPr preferRelativeResize="0"/>
          <p:nvPr/>
        </p:nvPicPr>
        <p:blipFill rotWithShape="1">
          <a:blip r:embed="rId2">
            <a:alphaModFix/>
          </a:blip>
          <a:srcRect b="0" l="0" r="0" t="0"/>
          <a:stretch/>
        </p:blipFill>
        <p:spPr>
          <a:xfrm>
            <a:off x="1733435" y="518552"/>
            <a:ext cx="4833620" cy="1772066"/>
          </a:xfrm>
          <a:prstGeom prst="rect">
            <a:avLst/>
          </a:prstGeom>
          <a:noFill/>
          <a:ln>
            <a:noFill/>
          </a:ln>
        </p:spPr>
      </p:pic>
      <p:pic>
        <p:nvPicPr>
          <p:cNvPr id="20" name="Google Shape;20;p29"/>
          <p:cNvPicPr preferRelativeResize="0"/>
          <p:nvPr/>
        </p:nvPicPr>
        <p:blipFill rotWithShape="1">
          <a:blip r:embed="rId3">
            <a:alphaModFix/>
          </a:blip>
          <a:srcRect b="15286" l="33333" r="31362" t="18181"/>
          <a:stretch/>
        </p:blipFill>
        <p:spPr>
          <a:xfrm rot="2002525">
            <a:off x="4970140" y="2488839"/>
            <a:ext cx="3379798" cy="3582878"/>
          </a:xfrm>
          <a:prstGeom prst="rect">
            <a:avLst/>
          </a:prstGeom>
          <a:noFill/>
          <a:ln>
            <a:noFill/>
          </a:ln>
        </p:spPr>
      </p:pic>
      <p:sp>
        <p:nvSpPr>
          <p:cNvPr id="21" name="Google Shape;21;p29"/>
          <p:cNvSpPr/>
          <p:nvPr/>
        </p:nvSpPr>
        <p:spPr>
          <a:xfrm>
            <a:off x="0" y="6576291"/>
            <a:ext cx="9144000" cy="281709"/>
          </a:xfrm>
          <a:prstGeom prst="rect">
            <a:avLst/>
          </a:prstGeom>
          <a:solidFill>
            <a:srgbClr val="76923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100"/>
              <a:buFont typeface="Arial Narrow"/>
              <a:buNone/>
            </a:pPr>
            <a:r>
              <a:rPr b="0" i="0" lang="en-US" sz="1100" u="none" cap="none" strike="noStrike">
                <a:solidFill>
                  <a:schemeClr val="lt1"/>
                </a:solidFill>
                <a:latin typeface="Arial Narrow"/>
                <a:ea typeface="Arial Narrow"/>
                <a:cs typeface="Arial Narrow"/>
                <a:sym typeface="Arial Narrow"/>
              </a:rPr>
              <a:t>SUSTAINABLE MED CITIES TRAINING SYSTEM</a:t>
            </a:r>
            <a:endParaRPr b="0" i="0" sz="1100" u="none" cap="none" strike="noStrike">
              <a:solidFill>
                <a:schemeClr val="lt1"/>
              </a:solidFill>
              <a:latin typeface="Arial Narrow"/>
              <a:ea typeface="Arial Narrow"/>
              <a:cs typeface="Arial Narrow"/>
              <a:sym typeface="Arial Narrow"/>
            </a:endParaRPr>
          </a:p>
        </p:txBody>
      </p:sp>
      <p:pic>
        <p:nvPicPr>
          <p:cNvPr id="22" name="Google Shape;22;p29"/>
          <p:cNvPicPr preferRelativeResize="0"/>
          <p:nvPr/>
        </p:nvPicPr>
        <p:blipFill rotWithShape="1">
          <a:blip r:embed="rId4">
            <a:alphaModFix/>
          </a:blip>
          <a:srcRect b="0" l="0" r="0" t="0"/>
          <a:stretch/>
        </p:blipFill>
        <p:spPr>
          <a:xfrm>
            <a:off x="8210937" y="2218931"/>
            <a:ext cx="771322" cy="284171"/>
          </a:xfrm>
          <a:prstGeom prst="rect">
            <a:avLst/>
          </a:prstGeom>
          <a:noFill/>
          <a:ln>
            <a:noFill/>
          </a:ln>
        </p:spPr>
      </p:pic>
      <p:pic>
        <p:nvPicPr>
          <p:cNvPr id="23" name="Google Shape;23;p29"/>
          <p:cNvPicPr preferRelativeResize="0"/>
          <p:nvPr/>
        </p:nvPicPr>
        <p:blipFill rotWithShape="1">
          <a:blip r:embed="rId5">
            <a:alphaModFix/>
          </a:blip>
          <a:srcRect b="0" l="0" r="0" t="0"/>
          <a:stretch/>
        </p:blipFill>
        <p:spPr>
          <a:xfrm>
            <a:off x="8623662" y="2774600"/>
            <a:ext cx="358597" cy="412725"/>
          </a:xfrm>
          <a:prstGeom prst="rect">
            <a:avLst/>
          </a:prstGeom>
          <a:noFill/>
          <a:ln>
            <a:noFill/>
          </a:ln>
        </p:spPr>
      </p:pic>
      <p:pic>
        <p:nvPicPr>
          <p:cNvPr id="24" name="Google Shape;24;p29"/>
          <p:cNvPicPr preferRelativeResize="0"/>
          <p:nvPr/>
        </p:nvPicPr>
        <p:blipFill rotWithShape="1">
          <a:blip r:embed="rId6">
            <a:alphaModFix/>
          </a:blip>
          <a:srcRect b="0" l="0" r="0" t="0"/>
          <a:stretch/>
        </p:blipFill>
        <p:spPr>
          <a:xfrm>
            <a:off x="8596598" y="3453359"/>
            <a:ext cx="385661" cy="392427"/>
          </a:xfrm>
          <a:prstGeom prst="rect">
            <a:avLst/>
          </a:prstGeom>
          <a:noFill/>
          <a:ln>
            <a:noFill/>
          </a:ln>
        </p:spPr>
      </p:pic>
      <p:pic>
        <p:nvPicPr>
          <p:cNvPr id="25" name="Google Shape;25;p29"/>
          <p:cNvPicPr preferRelativeResize="0"/>
          <p:nvPr/>
        </p:nvPicPr>
        <p:blipFill rotWithShape="1">
          <a:blip r:embed="rId7">
            <a:alphaModFix/>
          </a:blip>
          <a:srcRect b="0" l="0" r="0" t="0"/>
          <a:stretch/>
        </p:blipFill>
        <p:spPr>
          <a:xfrm>
            <a:off x="8549236" y="4111820"/>
            <a:ext cx="433023" cy="419491"/>
          </a:xfrm>
          <a:prstGeom prst="rect">
            <a:avLst/>
          </a:prstGeom>
          <a:noFill/>
          <a:ln>
            <a:noFill/>
          </a:ln>
        </p:spPr>
      </p:pic>
      <p:pic>
        <p:nvPicPr>
          <p:cNvPr id="26" name="Google Shape;26;p29"/>
          <p:cNvPicPr preferRelativeResize="0"/>
          <p:nvPr/>
        </p:nvPicPr>
        <p:blipFill rotWithShape="1">
          <a:blip r:embed="rId8">
            <a:alphaModFix/>
          </a:blip>
          <a:srcRect b="0" l="0" r="0" t="0"/>
          <a:stretch/>
        </p:blipFill>
        <p:spPr>
          <a:xfrm>
            <a:off x="8515406" y="4797345"/>
            <a:ext cx="466853" cy="365363"/>
          </a:xfrm>
          <a:prstGeom prst="rect">
            <a:avLst/>
          </a:prstGeom>
          <a:noFill/>
          <a:ln>
            <a:noFill/>
          </a:ln>
        </p:spPr>
      </p:pic>
      <p:pic>
        <p:nvPicPr>
          <p:cNvPr id="27" name="Google Shape;27;p29"/>
          <p:cNvPicPr preferRelativeResize="0"/>
          <p:nvPr/>
        </p:nvPicPr>
        <p:blipFill rotWithShape="1">
          <a:blip r:embed="rId9">
            <a:alphaModFix/>
          </a:blip>
          <a:srcRect b="0" l="0" r="0" t="0"/>
          <a:stretch/>
        </p:blipFill>
        <p:spPr>
          <a:xfrm>
            <a:off x="8007957" y="1702556"/>
            <a:ext cx="974302" cy="250341"/>
          </a:xfrm>
          <a:prstGeom prst="rect">
            <a:avLst/>
          </a:prstGeom>
          <a:noFill/>
          <a:ln>
            <a:noFill/>
          </a:ln>
        </p:spPr>
      </p:pic>
      <p:pic>
        <p:nvPicPr>
          <p:cNvPr id="28" name="Google Shape;28;p29"/>
          <p:cNvPicPr preferRelativeResize="0"/>
          <p:nvPr/>
        </p:nvPicPr>
        <p:blipFill rotWithShape="1">
          <a:blip r:embed="rId10">
            <a:alphaModFix/>
          </a:blip>
          <a:srcRect b="0" l="0" r="0" t="0"/>
          <a:stretch/>
        </p:blipFill>
        <p:spPr>
          <a:xfrm flipH="1" rot="10800000">
            <a:off x="8006659" y="5395766"/>
            <a:ext cx="975600" cy="234816"/>
          </a:xfrm>
          <a:prstGeom prst="rect">
            <a:avLst/>
          </a:prstGeom>
          <a:noFill/>
          <a:ln>
            <a:noFill/>
          </a:ln>
        </p:spPr>
      </p:pic>
      <p:pic>
        <p:nvPicPr>
          <p:cNvPr id="29" name="Google Shape;29;p29"/>
          <p:cNvPicPr preferRelativeResize="0"/>
          <p:nvPr/>
        </p:nvPicPr>
        <p:blipFill rotWithShape="1">
          <a:blip r:embed="rId11">
            <a:alphaModFix/>
          </a:blip>
          <a:srcRect b="0" l="0" r="0" t="0"/>
          <a:stretch/>
        </p:blipFill>
        <p:spPr>
          <a:xfrm>
            <a:off x="8006659" y="5914467"/>
            <a:ext cx="975600" cy="2304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0_Titel und Inhalt">
  <p:cSld name="50_Titel und Inhalt">
    <p:spTree>
      <p:nvGrpSpPr>
        <p:cNvPr id="54" name="Shape 54"/>
        <p:cNvGrpSpPr/>
        <p:nvPr/>
      </p:nvGrpSpPr>
      <p:grpSpPr>
        <a:xfrm>
          <a:off x="0" y="0"/>
          <a:ext cx="0" cy="0"/>
          <a:chOff x="0" y="0"/>
          <a:chExt cx="0" cy="0"/>
        </a:xfrm>
      </p:grpSpPr>
      <p:sp>
        <p:nvSpPr>
          <p:cNvPr id="55" name="Google Shape;55;p38"/>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38"/>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5_Titel und Inhalt">
  <p:cSld name="55_Titel und Inhalt">
    <p:spTree>
      <p:nvGrpSpPr>
        <p:cNvPr id="57" name="Shape 57"/>
        <p:cNvGrpSpPr/>
        <p:nvPr/>
      </p:nvGrpSpPr>
      <p:grpSpPr>
        <a:xfrm>
          <a:off x="0" y="0"/>
          <a:ext cx="0" cy="0"/>
          <a:chOff x="0" y="0"/>
          <a:chExt cx="0" cy="0"/>
        </a:xfrm>
      </p:grpSpPr>
      <p:sp>
        <p:nvSpPr>
          <p:cNvPr id="58" name="Google Shape;58;p39"/>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39"/>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6_Titel und Inhalt">
  <p:cSld name="56_Titel und Inhalt">
    <p:spTree>
      <p:nvGrpSpPr>
        <p:cNvPr id="60" name="Shape 60"/>
        <p:cNvGrpSpPr/>
        <p:nvPr/>
      </p:nvGrpSpPr>
      <p:grpSpPr>
        <a:xfrm>
          <a:off x="0" y="0"/>
          <a:ext cx="0" cy="0"/>
          <a:chOff x="0" y="0"/>
          <a:chExt cx="0" cy="0"/>
        </a:xfrm>
      </p:grpSpPr>
      <p:sp>
        <p:nvSpPr>
          <p:cNvPr id="61" name="Google Shape;61;p40"/>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 name="Google Shape;62;p40"/>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7_Titel und Inhalt">
  <p:cSld name="57_Titel und Inhalt">
    <p:spTree>
      <p:nvGrpSpPr>
        <p:cNvPr id="63" name="Shape 63"/>
        <p:cNvGrpSpPr/>
        <p:nvPr/>
      </p:nvGrpSpPr>
      <p:grpSpPr>
        <a:xfrm>
          <a:off x="0" y="0"/>
          <a:ext cx="0" cy="0"/>
          <a:chOff x="0" y="0"/>
          <a:chExt cx="0" cy="0"/>
        </a:xfrm>
      </p:grpSpPr>
      <p:sp>
        <p:nvSpPr>
          <p:cNvPr id="64" name="Google Shape;64;p41"/>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 name="Google Shape;65;p41"/>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el und Inhalt">
  <p:cSld name="2_Titel und Inhalt">
    <p:spTree>
      <p:nvGrpSpPr>
        <p:cNvPr id="66" name="Shape 66"/>
        <p:cNvGrpSpPr/>
        <p:nvPr/>
      </p:nvGrpSpPr>
      <p:grpSpPr>
        <a:xfrm>
          <a:off x="0" y="0"/>
          <a:ext cx="0" cy="0"/>
          <a:chOff x="0" y="0"/>
          <a:chExt cx="0" cy="0"/>
        </a:xfrm>
      </p:grpSpPr>
      <p:sp>
        <p:nvSpPr>
          <p:cNvPr id="67" name="Google Shape;67;p42"/>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 name="Google Shape;68;p42"/>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4_Titel und Inhalt">
  <p:cSld name="24_Titel und Inhalt">
    <p:spTree>
      <p:nvGrpSpPr>
        <p:cNvPr id="69" name="Shape 69"/>
        <p:cNvGrpSpPr/>
        <p:nvPr/>
      </p:nvGrpSpPr>
      <p:grpSpPr>
        <a:xfrm>
          <a:off x="0" y="0"/>
          <a:ext cx="0" cy="0"/>
          <a:chOff x="0" y="0"/>
          <a:chExt cx="0" cy="0"/>
        </a:xfrm>
      </p:grpSpPr>
      <p:sp>
        <p:nvSpPr>
          <p:cNvPr id="70" name="Google Shape;70;p43"/>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p43"/>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el und Inhalt">
  <p:cSld name="3_Titel und Inhalt">
    <p:spTree>
      <p:nvGrpSpPr>
        <p:cNvPr id="72" name="Shape 72"/>
        <p:cNvGrpSpPr/>
        <p:nvPr/>
      </p:nvGrpSpPr>
      <p:grpSpPr>
        <a:xfrm>
          <a:off x="0" y="0"/>
          <a:ext cx="0" cy="0"/>
          <a:chOff x="0" y="0"/>
          <a:chExt cx="0" cy="0"/>
        </a:xfrm>
      </p:grpSpPr>
      <p:sp>
        <p:nvSpPr>
          <p:cNvPr id="73" name="Google Shape;73;p44"/>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44"/>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1_Titel und Inhalt">
  <p:cSld name="31_Titel und Inhalt">
    <p:spTree>
      <p:nvGrpSpPr>
        <p:cNvPr id="75" name="Shape 75"/>
        <p:cNvGrpSpPr/>
        <p:nvPr/>
      </p:nvGrpSpPr>
      <p:grpSpPr>
        <a:xfrm>
          <a:off x="0" y="0"/>
          <a:ext cx="0" cy="0"/>
          <a:chOff x="0" y="0"/>
          <a:chExt cx="0" cy="0"/>
        </a:xfrm>
      </p:grpSpPr>
      <p:sp>
        <p:nvSpPr>
          <p:cNvPr id="76" name="Google Shape;76;p45"/>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7" name="Google Shape;77;p45"/>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el und Inhalt">
  <p:cSld name="1_Titel und Inhalt">
    <p:spTree>
      <p:nvGrpSpPr>
        <p:cNvPr id="30" name="Shape 30"/>
        <p:cNvGrpSpPr/>
        <p:nvPr/>
      </p:nvGrpSpPr>
      <p:grpSpPr>
        <a:xfrm>
          <a:off x="0" y="0"/>
          <a:ext cx="0" cy="0"/>
          <a:chOff x="0" y="0"/>
          <a:chExt cx="0" cy="0"/>
        </a:xfrm>
      </p:grpSpPr>
      <p:sp>
        <p:nvSpPr>
          <p:cNvPr id="31" name="Google Shape;31;p30"/>
          <p:cNvSpPr txBox="1"/>
          <p:nvPr>
            <p:ph type="title"/>
          </p:nvPr>
        </p:nvSpPr>
        <p:spPr>
          <a:xfrm>
            <a:off x="0" y="0"/>
            <a:ext cx="9144000" cy="731837"/>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7F7F7F"/>
              </a:buClr>
              <a:buSzPts val="2400"/>
              <a:buFont typeface="Calibri"/>
              <a:buNone/>
              <a:defRPr b="1" sz="24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30"/>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Inhalt">
  <p:cSld name="Titel und Inhalt">
    <p:spTree>
      <p:nvGrpSpPr>
        <p:cNvPr id="33" name="Shape 33"/>
        <p:cNvGrpSpPr/>
        <p:nvPr/>
      </p:nvGrpSpPr>
      <p:grpSpPr>
        <a:xfrm>
          <a:off x="0" y="0"/>
          <a:ext cx="0" cy="0"/>
          <a:chOff x="0" y="0"/>
          <a:chExt cx="0" cy="0"/>
        </a:xfrm>
      </p:grpSpPr>
      <p:sp>
        <p:nvSpPr>
          <p:cNvPr id="34" name="Google Shape;34;p31"/>
          <p:cNvSpPr txBox="1"/>
          <p:nvPr>
            <p:ph type="title"/>
          </p:nvPr>
        </p:nvSpPr>
        <p:spPr>
          <a:xfrm>
            <a:off x="0" y="0"/>
            <a:ext cx="9144000" cy="731837"/>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7F7F7F"/>
              </a:buClr>
              <a:buSzPts val="2400"/>
              <a:buFont typeface="Calibri"/>
              <a:buNone/>
              <a:defRPr b="1" sz="24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31"/>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el und Inhalt">
  <p:cSld name="4_Titel und Inhalt">
    <p:spTree>
      <p:nvGrpSpPr>
        <p:cNvPr id="36" name="Shape 36"/>
        <p:cNvGrpSpPr/>
        <p:nvPr/>
      </p:nvGrpSpPr>
      <p:grpSpPr>
        <a:xfrm>
          <a:off x="0" y="0"/>
          <a:ext cx="0" cy="0"/>
          <a:chOff x="0" y="0"/>
          <a:chExt cx="0" cy="0"/>
        </a:xfrm>
      </p:grpSpPr>
      <p:sp>
        <p:nvSpPr>
          <p:cNvPr id="37" name="Google Shape;37;p32"/>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32"/>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7_Titel und Inhalt">
  <p:cSld name="37_Titel und Inhalt">
    <p:spTree>
      <p:nvGrpSpPr>
        <p:cNvPr id="39" name="Shape 39"/>
        <p:cNvGrpSpPr/>
        <p:nvPr/>
      </p:nvGrpSpPr>
      <p:grpSpPr>
        <a:xfrm>
          <a:off x="0" y="0"/>
          <a:ext cx="0" cy="0"/>
          <a:chOff x="0" y="0"/>
          <a:chExt cx="0" cy="0"/>
        </a:xfrm>
      </p:grpSpPr>
      <p:sp>
        <p:nvSpPr>
          <p:cNvPr id="40" name="Google Shape;40;p33"/>
          <p:cNvSpPr txBox="1"/>
          <p:nvPr>
            <p:ph type="title"/>
          </p:nvPr>
        </p:nvSpPr>
        <p:spPr>
          <a:xfrm>
            <a:off x="0" y="0"/>
            <a:ext cx="9144000" cy="731837"/>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7F7F7F"/>
              </a:buClr>
              <a:buSzPts val="2400"/>
              <a:buFont typeface="Calibri"/>
              <a:buNone/>
              <a:defRPr b="1" sz="24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33"/>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5_Titel und Inhalt">
  <p:cSld name="35_Titel und Inhalt">
    <p:spTree>
      <p:nvGrpSpPr>
        <p:cNvPr id="42" name="Shape 42"/>
        <p:cNvGrpSpPr/>
        <p:nvPr/>
      </p:nvGrpSpPr>
      <p:grpSpPr>
        <a:xfrm>
          <a:off x="0" y="0"/>
          <a:ext cx="0" cy="0"/>
          <a:chOff x="0" y="0"/>
          <a:chExt cx="0" cy="0"/>
        </a:xfrm>
      </p:grpSpPr>
      <p:sp>
        <p:nvSpPr>
          <p:cNvPr id="43" name="Google Shape;43;p34"/>
          <p:cNvSpPr txBox="1"/>
          <p:nvPr>
            <p:ph type="title"/>
          </p:nvPr>
        </p:nvSpPr>
        <p:spPr>
          <a:xfrm>
            <a:off x="0" y="0"/>
            <a:ext cx="9144000" cy="731837"/>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7F7F7F"/>
              </a:buClr>
              <a:buSzPts val="2400"/>
              <a:buFont typeface="Calibri"/>
              <a:buNone/>
              <a:defRPr b="1" sz="24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4" name="Google Shape;44;p34"/>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6_Titel und Inhalt">
  <p:cSld name="36_Titel und Inhalt">
    <p:spTree>
      <p:nvGrpSpPr>
        <p:cNvPr id="45" name="Shape 45"/>
        <p:cNvGrpSpPr/>
        <p:nvPr/>
      </p:nvGrpSpPr>
      <p:grpSpPr>
        <a:xfrm>
          <a:off x="0" y="0"/>
          <a:ext cx="0" cy="0"/>
          <a:chOff x="0" y="0"/>
          <a:chExt cx="0" cy="0"/>
        </a:xfrm>
      </p:grpSpPr>
      <p:sp>
        <p:nvSpPr>
          <p:cNvPr id="46" name="Google Shape;46;p35"/>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35"/>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1_Titel und Inhalt">
  <p:cSld name="41_Titel und Inhalt">
    <p:spTree>
      <p:nvGrpSpPr>
        <p:cNvPr id="48" name="Shape 48"/>
        <p:cNvGrpSpPr/>
        <p:nvPr/>
      </p:nvGrpSpPr>
      <p:grpSpPr>
        <a:xfrm>
          <a:off x="0" y="0"/>
          <a:ext cx="0" cy="0"/>
          <a:chOff x="0" y="0"/>
          <a:chExt cx="0" cy="0"/>
        </a:xfrm>
      </p:grpSpPr>
      <p:sp>
        <p:nvSpPr>
          <p:cNvPr id="49" name="Google Shape;49;p36"/>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36"/>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3_Titel und Inhalt">
  <p:cSld name="43_Titel und Inhalt">
    <p:spTree>
      <p:nvGrpSpPr>
        <p:cNvPr id="51" name="Shape 51"/>
        <p:cNvGrpSpPr/>
        <p:nvPr/>
      </p:nvGrpSpPr>
      <p:grpSpPr>
        <a:xfrm>
          <a:off x="0" y="0"/>
          <a:ext cx="0" cy="0"/>
          <a:chOff x="0" y="0"/>
          <a:chExt cx="0" cy="0"/>
        </a:xfrm>
      </p:grpSpPr>
      <p:sp>
        <p:nvSpPr>
          <p:cNvPr id="52" name="Google Shape;52;p37"/>
          <p:cNvSpPr txBox="1"/>
          <p:nvPr>
            <p:ph type="title"/>
          </p:nvPr>
        </p:nvSpPr>
        <p:spPr>
          <a:xfrm>
            <a:off x="0" y="0"/>
            <a:ext cx="9144000" cy="731837"/>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7F7F7F"/>
              </a:buClr>
              <a:buSzPts val="2000"/>
              <a:buFont typeface="Calibri"/>
              <a:buNone/>
              <a:defRPr b="1" sz="2000">
                <a:solidFill>
                  <a:srgbClr val="7F7F7F"/>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 name="Google Shape;53;p37"/>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theme" Target="../theme/theme2.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8"/>
          <p:cNvSpPr txBox="1"/>
          <p:nvPr>
            <p:ph type="title"/>
          </p:nvPr>
        </p:nvSpPr>
        <p:spPr>
          <a:xfrm>
            <a:off x="0" y="0"/>
            <a:ext cx="9143999" cy="718178"/>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rgbClr val="7F7F7F"/>
              </a:buClr>
              <a:buSzPts val="2400"/>
              <a:buFont typeface="Calibri"/>
              <a:buNone/>
              <a:defRPr b="1" i="0" sz="2400" u="none" cap="none" strike="noStrike">
                <a:solidFill>
                  <a:srgbClr val="7F7F7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cxnSp>
        <p:nvCxnSpPr>
          <p:cNvPr id="11" name="Google Shape;11;p28"/>
          <p:cNvCxnSpPr/>
          <p:nvPr/>
        </p:nvCxnSpPr>
        <p:spPr>
          <a:xfrm>
            <a:off x="0" y="718181"/>
            <a:ext cx="9144000" cy="0"/>
          </a:xfrm>
          <a:prstGeom prst="straightConnector1">
            <a:avLst/>
          </a:prstGeom>
          <a:noFill/>
          <a:ln cap="flat" cmpd="sng" w="38100">
            <a:solidFill>
              <a:srgbClr val="76923C"/>
            </a:solidFill>
            <a:prstDash val="solid"/>
            <a:round/>
            <a:headEnd len="sm" w="sm" type="none"/>
            <a:tailEnd len="sm" w="sm" type="none"/>
          </a:ln>
        </p:spPr>
      </p:cxnSp>
      <p:sp>
        <p:nvSpPr>
          <p:cNvPr id="12" name="Google Shape;12;p28"/>
          <p:cNvSpPr/>
          <p:nvPr/>
        </p:nvSpPr>
        <p:spPr>
          <a:xfrm>
            <a:off x="2169331" y="6087067"/>
            <a:ext cx="6517467"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MODULE DE FORMATION 4</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LES CRITÈRES D'ÉVALUATION DE L'ÉCHELLE SNTOOL - QUARTIER</a:t>
            </a:r>
            <a:endParaRPr sz="1800">
              <a:solidFill>
                <a:schemeClr val="dk1"/>
              </a:solidFill>
              <a:latin typeface="Calibri"/>
              <a:ea typeface="Calibri"/>
              <a:cs typeface="Calibri"/>
              <a:sym typeface="Calibri"/>
            </a:endParaRPr>
          </a:p>
        </p:txBody>
      </p:sp>
      <p:pic>
        <p:nvPicPr>
          <p:cNvPr id="13" name="Google Shape;13;p28"/>
          <p:cNvPicPr preferRelativeResize="0"/>
          <p:nvPr/>
        </p:nvPicPr>
        <p:blipFill rotWithShape="1">
          <a:blip r:embed="rId1">
            <a:alphaModFix/>
          </a:blip>
          <a:srcRect b="0" l="0" r="0" t="0"/>
          <a:stretch/>
        </p:blipFill>
        <p:spPr>
          <a:xfrm>
            <a:off x="379901" y="5967063"/>
            <a:ext cx="1789430" cy="701675"/>
          </a:xfrm>
          <a:prstGeom prst="rect">
            <a:avLst/>
          </a:prstGeom>
          <a:noFill/>
          <a:ln>
            <a:noFill/>
          </a:ln>
        </p:spPr>
      </p:pic>
      <p:sp>
        <p:nvSpPr>
          <p:cNvPr id="14" name="Google Shape;14;p28"/>
          <p:cNvSpPr/>
          <p:nvPr/>
        </p:nvSpPr>
        <p:spPr>
          <a:xfrm>
            <a:off x="0" y="6587887"/>
            <a:ext cx="9144000" cy="281709"/>
          </a:xfrm>
          <a:prstGeom prst="rect">
            <a:avLst/>
          </a:prstGeom>
          <a:solidFill>
            <a:srgbClr val="76923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100"/>
              <a:buFont typeface="Arial Narrow"/>
              <a:buNone/>
            </a:pPr>
            <a:r>
              <a:rPr b="0" i="0" lang="en-US" sz="1100" u="none" cap="none" strike="noStrike">
                <a:solidFill>
                  <a:schemeClr val="lt1"/>
                </a:solidFill>
                <a:latin typeface="Arial Narrow"/>
                <a:ea typeface="Arial Narrow"/>
                <a:cs typeface="Arial Narrow"/>
                <a:sym typeface="Arial Narrow"/>
              </a:rPr>
              <a:t>SYSTÈME DE FORMATION POUR DES VILLES MÉDICALES DURABLES</a:t>
            </a:r>
            <a:endParaRPr b="0" i="0" sz="1100" u="none" cap="none" strike="noStrike">
              <a:solidFill>
                <a:schemeClr val="lt1"/>
              </a:solidFill>
              <a:latin typeface="Arial Narrow"/>
              <a:ea typeface="Arial Narrow"/>
              <a:cs typeface="Arial Narrow"/>
              <a:sym typeface="Arial Narrow"/>
            </a:endParaRPr>
          </a:p>
        </p:txBody>
      </p:sp>
      <p:sp>
        <p:nvSpPr>
          <p:cNvPr id="15" name="Google Shape;15;p28"/>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sz="1200" u="none">
                <a:solidFill>
                  <a:srgbClr val="888888"/>
                </a:solidFill>
                <a:latin typeface="Calibri"/>
                <a:ea typeface="Calibri"/>
                <a:cs typeface="Calibri"/>
                <a:sym typeface="Calibri"/>
              </a:defRPr>
            </a:lvl1pPr>
            <a:lvl2pPr indent="0" lvl="1" marL="0" marR="0" rtl="0" algn="r">
              <a:spcBef>
                <a:spcPts val="0"/>
              </a:spcBef>
              <a:buNone/>
              <a:defRPr b="0" sz="1200" u="none">
                <a:solidFill>
                  <a:srgbClr val="888888"/>
                </a:solidFill>
                <a:latin typeface="Calibri"/>
                <a:ea typeface="Calibri"/>
                <a:cs typeface="Calibri"/>
                <a:sym typeface="Calibri"/>
              </a:defRPr>
            </a:lvl2pPr>
            <a:lvl3pPr indent="0" lvl="2" marL="0" marR="0" rtl="0" algn="r">
              <a:spcBef>
                <a:spcPts val="0"/>
              </a:spcBef>
              <a:buNone/>
              <a:defRPr b="0" sz="1200" u="none">
                <a:solidFill>
                  <a:srgbClr val="888888"/>
                </a:solidFill>
                <a:latin typeface="Calibri"/>
                <a:ea typeface="Calibri"/>
                <a:cs typeface="Calibri"/>
                <a:sym typeface="Calibri"/>
              </a:defRPr>
            </a:lvl3pPr>
            <a:lvl4pPr indent="0" lvl="3" marL="0" marR="0" rtl="0" algn="r">
              <a:spcBef>
                <a:spcPts val="0"/>
              </a:spcBef>
              <a:buNone/>
              <a:defRPr b="0" sz="1200" u="none">
                <a:solidFill>
                  <a:srgbClr val="888888"/>
                </a:solidFill>
                <a:latin typeface="Calibri"/>
                <a:ea typeface="Calibri"/>
                <a:cs typeface="Calibri"/>
                <a:sym typeface="Calibri"/>
              </a:defRPr>
            </a:lvl4pPr>
            <a:lvl5pPr indent="0" lvl="4" marL="0" marR="0" rtl="0" algn="r">
              <a:spcBef>
                <a:spcPts val="0"/>
              </a:spcBef>
              <a:buNone/>
              <a:defRPr b="0" sz="1200" u="none">
                <a:solidFill>
                  <a:srgbClr val="888888"/>
                </a:solidFill>
                <a:latin typeface="Calibri"/>
                <a:ea typeface="Calibri"/>
                <a:cs typeface="Calibri"/>
                <a:sym typeface="Calibri"/>
              </a:defRPr>
            </a:lvl5pPr>
            <a:lvl6pPr indent="0" lvl="5" marL="0" marR="0" rtl="0" algn="r">
              <a:spcBef>
                <a:spcPts val="0"/>
              </a:spcBef>
              <a:buNone/>
              <a:defRPr b="0" sz="1200" u="none">
                <a:solidFill>
                  <a:srgbClr val="888888"/>
                </a:solidFill>
                <a:latin typeface="Calibri"/>
                <a:ea typeface="Calibri"/>
                <a:cs typeface="Calibri"/>
                <a:sym typeface="Calibri"/>
              </a:defRPr>
            </a:lvl6pPr>
            <a:lvl7pPr indent="0" lvl="6" marL="0" marR="0" rtl="0" algn="r">
              <a:spcBef>
                <a:spcPts val="0"/>
              </a:spcBef>
              <a:buNone/>
              <a:defRPr b="0" sz="1200" u="none">
                <a:solidFill>
                  <a:srgbClr val="888888"/>
                </a:solidFill>
                <a:latin typeface="Calibri"/>
                <a:ea typeface="Calibri"/>
                <a:cs typeface="Calibri"/>
                <a:sym typeface="Calibri"/>
              </a:defRPr>
            </a:lvl7pPr>
            <a:lvl8pPr indent="0" lvl="7" marL="0" marR="0" rtl="0" algn="r">
              <a:spcBef>
                <a:spcPts val="0"/>
              </a:spcBef>
              <a:buNone/>
              <a:defRPr b="0" sz="1200" u="none">
                <a:solidFill>
                  <a:srgbClr val="888888"/>
                </a:solidFill>
                <a:latin typeface="Calibri"/>
                <a:ea typeface="Calibri"/>
                <a:cs typeface="Calibri"/>
                <a:sym typeface="Calibri"/>
              </a:defRPr>
            </a:lvl8pPr>
            <a:lvl9pPr indent="0" lvl="8" marL="0" marR="0" rtl="0" algn="r">
              <a:spcBef>
                <a:spcPts val="0"/>
              </a:spcBef>
              <a:buNone/>
              <a:defRPr b="0" sz="1200" u="none">
                <a:solidFill>
                  <a:srgbClr val="888888"/>
                </a:solidFill>
                <a:latin typeface="Calibri"/>
                <a:ea typeface="Calibri"/>
                <a:cs typeface="Calibri"/>
                <a:sym typeface="Calibri"/>
              </a:defRPr>
            </a:lvl9pPr>
          </a:lstStyle>
          <a:p>
            <a:pPr indent="0" lvl="0" marL="0" rtl="0" algn="r">
              <a:spcBef>
                <a:spcPts val="0"/>
              </a:spcBef>
              <a:spcAft>
                <a:spcPts val="0"/>
              </a:spcAft>
              <a:buNone/>
            </a:pPr>
            <a:r>
              <a:rPr lang="en-US"/>
              <a:t># </a:t>
            </a: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1" Type="http://schemas.openxmlformats.org/officeDocument/2006/relationships/image" Target="../media/image35.png"/><Relationship Id="rId10" Type="http://schemas.openxmlformats.org/officeDocument/2006/relationships/image" Target="../media/image45.png"/><Relationship Id="rId13" Type="http://schemas.openxmlformats.org/officeDocument/2006/relationships/image" Target="../media/image48.jpg"/><Relationship Id="rId12" Type="http://schemas.openxmlformats.org/officeDocument/2006/relationships/image" Target="../media/image37.png"/><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hyperlink" Target="http://ec.europa.eu/environment/eussd/buildings.htm" TargetMode="External"/><Relationship Id="rId4" Type="http://schemas.openxmlformats.org/officeDocument/2006/relationships/image" Target="../media/image7.png"/><Relationship Id="rId9" Type="http://schemas.openxmlformats.org/officeDocument/2006/relationships/image" Target="../media/image42.png"/><Relationship Id="rId15" Type="http://schemas.openxmlformats.org/officeDocument/2006/relationships/image" Target="../media/image31.png"/><Relationship Id="rId14" Type="http://schemas.openxmlformats.org/officeDocument/2006/relationships/image" Target="../media/image39.png"/><Relationship Id="rId5" Type="http://schemas.openxmlformats.org/officeDocument/2006/relationships/image" Target="../media/image50.jpg"/><Relationship Id="rId6" Type="http://schemas.openxmlformats.org/officeDocument/2006/relationships/image" Target="../media/image44.png"/><Relationship Id="rId7" Type="http://schemas.openxmlformats.org/officeDocument/2006/relationships/image" Target="../media/image51.png"/><Relationship Id="rId8"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hyperlink" Target="http://ec.europa.eu/environment/eussd/buildings.htm" TargetMode="External"/><Relationship Id="rId4" Type="http://schemas.openxmlformats.org/officeDocument/2006/relationships/image" Target="../media/image7.png"/><Relationship Id="rId5" Type="http://schemas.openxmlformats.org/officeDocument/2006/relationships/image" Target="../media/image54.png"/><Relationship Id="rId6" Type="http://schemas.openxmlformats.org/officeDocument/2006/relationships/image" Target="../media/image49.png"/><Relationship Id="rId7" Type="http://schemas.openxmlformats.org/officeDocument/2006/relationships/image" Target="../media/image43.png"/></Relationships>
</file>

<file path=ppt/slides/_rels/slide12.xml.rels><?xml version="1.0" encoding="UTF-8" standalone="yes"?><Relationships xmlns="http://schemas.openxmlformats.org/package/2006/relationships"><Relationship Id="rId11" Type="http://schemas.openxmlformats.org/officeDocument/2006/relationships/image" Target="../media/image64.jpg"/><Relationship Id="rId10" Type="http://schemas.openxmlformats.org/officeDocument/2006/relationships/image" Target="../media/image52.png"/><Relationship Id="rId13" Type="http://schemas.openxmlformats.org/officeDocument/2006/relationships/image" Target="../media/image63.jpg"/><Relationship Id="rId12" Type="http://schemas.openxmlformats.org/officeDocument/2006/relationships/image" Target="../media/image57.png"/><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hyperlink" Target="http://ec.europa.eu/environment/eussd/buildings.htm" TargetMode="External"/><Relationship Id="rId4" Type="http://schemas.openxmlformats.org/officeDocument/2006/relationships/image" Target="../media/image7.png"/><Relationship Id="rId9" Type="http://schemas.openxmlformats.org/officeDocument/2006/relationships/image" Target="../media/image56.png"/><Relationship Id="rId15" Type="http://schemas.openxmlformats.org/officeDocument/2006/relationships/image" Target="../media/image59.png"/><Relationship Id="rId14" Type="http://schemas.openxmlformats.org/officeDocument/2006/relationships/image" Target="../media/image61.png"/><Relationship Id="rId16"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55.png"/><Relationship Id="rId7" Type="http://schemas.openxmlformats.org/officeDocument/2006/relationships/image" Target="../media/image53.png"/><Relationship Id="rId8" Type="http://schemas.openxmlformats.org/officeDocument/2006/relationships/image" Target="../media/image6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hyperlink" Target="http://ec.europa.eu/environment/eussd/buildings.htm" TargetMode="External"/><Relationship Id="rId4" Type="http://schemas.openxmlformats.org/officeDocument/2006/relationships/image" Target="../media/image7.png"/><Relationship Id="rId5" Type="http://schemas.openxmlformats.org/officeDocument/2006/relationships/image" Target="../media/image6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ec.europa.eu/environment/eussd/buildings.htm" TargetMode="Externa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image" Target="../media/image67.png"/><Relationship Id="rId4" Type="http://schemas.openxmlformats.org/officeDocument/2006/relationships/hyperlink" Target="http://ec.europa.eu/environment/eussd/buildings.htm" TargetMode="External"/><Relationship Id="rId5"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hyperlink" Target="http://ec.europa.eu/environment/eussd/buildings.htm" TargetMode="External"/><Relationship Id="rId4" Type="http://schemas.openxmlformats.org/officeDocument/2006/relationships/image" Target="../media/image7.png"/><Relationship Id="rId5" Type="http://schemas.openxmlformats.org/officeDocument/2006/relationships/image" Target="../media/image6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http://ec.europa.eu/environment/eussd/buildings.htm" TargetMode="Externa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8.xml"/><Relationship Id="rId3" Type="http://schemas.openxmlformats.org/officeDocument/2006/relationships/hyperlink" Target="http://ec.europa.eu/environment/eussd/buildings.htm" TargetMode="External"/><Relationship Id="rId4" Type="http://schemas.openxmlformats.org/officeDocument/2006/relationships/image" Target="../media/image7.png"/><Relationship Id="rId5" Type="http://schemas.openxmlformats.org/officeDocument/2006/relationships/image" Target="../media/image6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9.xml"/><Relationship Id="rId3" Type="http://schemas.openxmlformats.org/officeDocument/2006/relationships/hyperlink" Target="http://ec.europa.eu/environment/eussd/buildings.htm" TargetMode="Externa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1" Type="http://schemas.openxmlformats.org/officeDocument/2006/relationships/image" Target="../media/image10.jpg"/><Relationship Id="rId10" Type="http://schemas.openxmlformats.org/officeDocument/2006/relationships/image" Target="../media/image13.jp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ec.europa.eu/environment/eussd/buildings.htm" TargetMode="External"/><Relationship Id="rId4" Type="http://schemas.openxmlformats.org/officeDocument/2006/relationships/image" Target="../media/image7.png"/><Relationship Id="rId9" Type="http://schemas.openxmlformats.org/officeDocument/2006/relationships/image" Target="../media/image9.jpg"/><Relationship Id="rId5" Type="http://schemas.openxmlformats.org/officeDocument/2006/relationships/image" Target="../media/image16.jpg"/><Relationship Id="rId6" Type="http://schemas.openxmlformats.org/officeDocument/2006/relationships/image" Target="../media/image5.jpg"/><Relationship Id="rId7" Type="http://schemas.openxmlformats.org/officeDocument/2006/relationships/image" Target="../media/image11.jpg"/><Relationship Id="rId8"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58.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 Id="rId3" Type="http://schemas.openxmlformats.org/officeDocument/2006/relationships/image" Target="../media/image3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image" Target="../media/image6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6.xml"/><Relationship Id="rId3" Type="http://schemas.openxmlformats.org/officeDocument/2006/relationships/image" Target="../media/image58.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7.xml"/><Relationship Id="rId3"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hyperlink" Target="http://ec.europa.eu/environment/eussd/buildings.htm" TargetMode="External"/><Relationship Id="rId4" Type="http://schemas.openxmlformats.org/officeDocument/2006/relationships/image" Target="../media/image7.png"/><Relationship Id="rId5" Type="http://schemas.openxmlformats.org/officeDocument/2006/relationships/image" Target="../media/image20.png"/><Relationship Id="rId6" Type="http://schemas.openxmlformats.org/officeDocument/2006/relationships/image" Target="../media/image37.png"/><Relationship Id="rId7"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5.png"/><Relationship Id="rId4" Type="http://schemas.openxmlformats.org/officeDocument/2006/relationships/image" Target="../media/image22.jpg"/><Relationship Id="rId5" Type="http://schemas.openxmlformats.org/officeDocument/2006/relationships/image" Target="../media/image2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5.jpg"/><Relationship Id="rId4" Type="http://schemas.openxmlformats.org/officeDocument/2006/relationships/image" Target="../media/image25.png"/><Relationship Id="rId5" Type="http://schemas.openxmlformats.org/officeDocument/2006/relationships/image" Target="../media/image3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2.jpg"/><Relationship Id="rId4" Type="http://schemas.openxmlformats.org/officeDocument/2006/relationships/image" Target="../media/image25.png"/><Relationship Id="rId5" Type="http://schemas.openxmlformats.org/officeDocument/2006/relationships/image" Target="../media/image2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hyperlink" Target="http://ec.europa.eu/environment/eussd/buildings.htm" TargetMode="External"/><Relationship Id="rId4" Type="http://schemas.openxmlformats.org/officeDocument/2006/relationships/image" Target="../media/image7.png"/><Relationship Id="rId5"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
          <p:cNvSpPr txBox="1"/>
          <p:nvPr>
            <p:ph idx="1" type="subTitle"/>
          </p:nvPr>
        </p:nvSpPr>
        <p:spPr>
          <a:xfrm>
            <a:off x="230517" y="3275195"/>
            <a:ext cx="4574565" cy="252028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0070C0"/>
              </a:buClr>
              <a:buSzPts val="3600"/>
              <a:buFont typeface="Arial"/>
              <a:buNone/>
            </a:pPr>
            <a:r>
              <a:rPr b="0" i="0" lang="en-US" sz="3600" u="none" cap="none" strike="noStrike">
                <a:solidFill>
                  <a:srgbClr val="0070C0"/>
                </a:solidFill>
                <a:latin typeface="Calibri"/>
                <a:ea typeface="Calibri"/>
                <a:cs typeface="Calibri"/>
                <a:sym typeface="Calibri"/>
              </a:rPr>
              <a:t>Module de formation 4</a:t>
            </a:r>
            <a:endParaRPr b="0" i="0" sz="3600" u="none" cap="none" strike="noStrike">
              <a:solidFill>
                <a:srgbClr val="0070C0"/>
              </a:solidFill>
              <a:latin typeface="Calibri"/>
              <a:ea typeface="Calibri"/>
              <a:cs typeface="Calibri"/>
              <a:sym typeface="Calibri"/>
            </a:endParaRPr>
          </a:p>
          <a:p>
            <a:pPr indent="0" lvl="0" marL="0" marR="0" rtl="0" algn="l">
              <a:spcBef>
                <a:spcPts val="640"/>
              </a:spcBef>
              <a:spcAft>
                <a:spcPts val="0"/>
              </a:spcAft>
              <a:buClr>
                <a:schemeClr val="dk1"/>
              </a:buClr>
              <a:buSzPts val="3200"/>
              <a:buFont typeface="Arial"/>
              <a:buNone/>
            </a:pPr>
            <a:r>
              <a:rPr b="0" i="0" lang="en-US" sz="3200" u="none" cap="none" strike="noStrike">
                <a:solidFill>
                  <a:schemeClr val="dk1"/>
                </a:solidFill>
                <a:latin typeface="Calibri"/>
                <a:ea typeface="Calibri"/>
                <a:cs typeface="Calibri"/>
                <a:sym typeface="Calibri"/>
              </a:rPr>
              <a:t>Calcul des critères de </a:t>
            </a:r>
            <a:endParaRPr/>
          </a:p>
          <a:p>
            <a:pPr indent="0" lvl="0" marL="0" marR="0" rtl="0" algn="l">
              <a:spcBef>
                <a:spcPts val="640"/>
              </a:spcBef>
              <a:spcAft>
                <a:spcPts val="0"/>
              </a:spcAft>
              <a:buClr>
                <a:schemeClr val="dk1"/>
              </a:buClr>
              <a:buSzPts val="3200"/>
              <a:buFont typeface="Arial"/>
              <a:buNone/>
            </a:pPr>
            <a:r>
              <a:rPr b="0" i="0" lang="en-US" sz="3200" u="none" cap="none" strike="noStrike">
                <a:solidFill>
                  <a:schemeClr val="dk1"/>
                </a:solidFill>
                <a:latin typeface="Calibri"/>
                <a:ea typeface="Calibri"/>
                <a:cs typeface="Calibri"/>
                <a:sym typeface="Calibri"/>
              </a:rPr>
              <a:t>l'évaluation SNTool </a:t>
            </a:r>
            <a:endParaRPr/>
          </a:p>
          <a:p>
            <a:pPr indent="0" lvl="0" marL="0" marR="0" rtl="0" algn="l">
              <a:spcBef>
                <a:spcPts val="640"/>
              </a:spcBef>
              <a:spcAft>
                <a:spcPts val="0"/>
              </a:spcAft>
              <a:buClr>
                <a:schemeClr val="dk1"/>
              </a:buClr>
              <a:buSzPts val="3200"/>
              <a:buFont typeface="Arial"/>
              <a:buNone/>
            </a:pPr>
            <a:r>
              <a:rPr b="0" i="0" lang="en-US" sz="3200" u="none" cap="none" strike="noStrike">
                <a:solidFill>
                  <a:schemeClr val="dk1"/>
                </a:solidFill>
                <a:latin typeface="Calibri"/>
                <a:ea typeface="Calibri"/>
                <a:cs typeface="Calibri"/>
                <a:sym typeface="Calibri"/>
              </a:rPr>
              <a:t>Échelle de Quartier</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10"/>
          <p:cNvSpPr txBox="1"/>
          <p:nvPr>
            <p:ph idx="12" type="sldNum"/>
          </p:nvPr>
        </p:nvSpPr>
        <p:spPr>
          <a:xfrm>
            <a:off x="6987932" y="6585592"/>
            <a:ext cx="2133600" cy="272408"/>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229" name="Google Shape;229;p10">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30" name="Google Shape;230;p10"/>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sz="2000"/>
              <a:t>B.3.1 - PART DES ÉNERGIES RENOUVELABLES SUR SITE DANS LA CONSOMMATION TOTALE FINALE D'ÉNERGIE THERMIQUE POUR LES OPERATIONS IMMOBILIERES</a:t>
            </a:r>
            <a:endParaRPr b="1" sz="2000" u="sng">
              <a:solidFill>
                <a:srgbClr val="1A965E"/>
              </a:solidFill>
            </a:endParaRPr>
          </a:p>
        </p:txBody>
      </p:sp>
      <p:sp>
        <p:nvSpPr>
          <p:cNvPr id="231" name="Google Shape;231;p10"/>
          <p:cNvSpPr txBox="1"/>
          <p:nvPr>
            <p:ph idx="1" type="body"/>
          </p:nvPr>
        </p:nvSpPr>
        <p:spPr>
          <a:xfrm>
            <a:off x="448322" y="982912"/>
            <a:ext cx="8229600" cy="4525963"/>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i="0" lang="en-US" sz="2400" u="sng" cap="none" strike="noStrike">
                <a:solidFill>
                  <a:schemeClr val="dk1"/>
                </a:solidFill>
                <a:latin typeface="Calibri"/>
                <a:ea typeface="Calibri"/>
                <a:cs typeface="Calibri"/>
                <a:sym typeface="Calibri"/>
              </a:rPr>
              <a:t>INTENTION</a:t>
            </a:r>
            <a:endParaRPr/>
          </a:p>
          <a:p>
            <a:pPr indent="0" lvl="0" marL="0" marR="0" rtl="0" algn="l">
              <a:spcBef>
                <a:spcPts val="1200"/>
              </a:spcBef>
              <a:spcAft>
                <a:spcPts val="0"/>
              </a:spcAft>
              <a:buClr>
                <a:schemeClr val="dk1"/>
              </a:buClr>
              <a:buSzPts val="2400"/>
              <a:buFont typeface="Arial"/>
              <a:buNone/>
            </a:pPr>
            <a:r>
              <a:rPr b="0" i="0" lang="en-US" sz="2400" u="none" cap="none" strike="noStrike">
                <a:solidFill>
                  <a:schemeClr val="dk1"/>
                </a:solidFill>
                <a:latin typeface="Calibri"/>
                <a:ea typeface="Calibri"/>
                <a:cs typeface="Calibri"/>
                <a:sym typeface="Calibri"/>
              </a:rPr>
              <a:t>Maximiser l'utilisation des sources d'énergie renouvelables.</a:t>
            </a:r>
            <a:endParaRPr/>
          </a:p>
          <a:p>
            <a:pPr indent="0" lvl="0" marL="0" marR="0" rtl="0" algn="l">
              <a:spcBef>
                <a:spcPts val="640"/>
              </a:spcBef>
              <a:spcAft>
                <a:spcPts val="0"/>
              </a:spcAft>
              <a:buClr>
                <a:schemeClr val="dk1"/>
              </a:buClr>
              <a:buSzPts val="3200"/>
              <a:buFont typeface="Arial"/>
              <a:buNone/>
            </a:pPr>
            <a:r>
              <a:t/>
            </a:r>
            <a:endParaRPr b="0" i="0" sz="3200" u="none" cap="none" strike="noStrike">
              <a:solidFill>
                <a:schemeClr val="dk1"/>
              </a:solidFill>
              <a:latin typeface="Calibri"/>
              <a:ea typeface="Calibri"/>
              <a:cs typeface="Calibri"/>
              <a:sym typeface="Calibri"/>
            </a:endParaRPr>
          </a:p>
        </p:txBody>
      </p:sp>
      <p:grpSp>
        <p:nvGrpSpPr>
          <p:cNvPr id="232" name="Google Shape;232;p10"/>
          <p:cNvGrpSpPr/>
          <p:nvPr/>
        </p:nvGrpSpPr>
        <p:grpSpPr>
          <a:xfrm>
            <a:off x="322739" y="2140270"/>
            <a:ext cx="4008787" cy="1389128"/>
            <a:chOff x="2216753" y="2253565"/>
            <a:chExt cx="4008787" cy="1389128"/>
          </a:xfrm>
        </p:grpSpPr>
        <p:pic>
          <p:nvPicPr>
            <p:cNvPr descr="DCP01625" id="233" name="Google Shape;233;p10"/>
            <p:cNvPicPr preferRelativeResize="0"/>
            <p:nvPr/>
          </p:nvPicPr>
          <p:blipFill rotWithShape="1">
            <a:blip r:embed="rId5">
              <a:alphaModFix/>
            </a:blip>
            <a:srcRect b="0" l="0" r="0" t="0"/>
            <a:stretch/>
          </p:blipFill>
          <p:spPr>
            <a:xfrm>
              <a:off x="3520725" y="2545413"/>
              <a:ext cx="1462338" cy="1097280"/>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234" name="Google Shape;234;p10"/>
            <p:cNvPicPr preferRelativeResize="0"/>
            <p:nvPr/>
          </p:nvPicPr>
          <p:blipFill rotWithShape="1">
            <a:blip r:embed="rId6">
              <a:alphaModFix/>
            </a:blip>
            <a:srcRect b="0" l="0" r="0" t="0"/>
            <a:stretch/>
          </p:blipFill>
          <p:spPr>
            <a:xfrm>
              <a:off x="2216753" y="2253565"/>
              <a:ext cx="1462336" cy="1097280"/>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235" name="Google Shape;235;p10"/>
            <p:cNvPicPr preferRelativeResize="0"/>
            <p:nvPr/>
          </p:nvPicPr>
          <p:blipFill rotWithShape="1">
            <a:blip r:embed="rId7">
              <a:alphaModFix/>
            </a:blip>
            <a:srcRect b="0" l="0" r="0" t="0"/>
            <a:stretch/>
          </p:blipFill>
          <p:spPr>
            <a:xfrm>
              <a:off x="4880289" y="2253565"/>
              <a:ext cx="1345251" cy="1005840"/>
            </a:xfrm>
            <a:prstGeom prst="roundRect">
              <a:avLst>
                <a:gd fmla="val 16667" name="adj"/>
              </a:avLst>
            </a:prstGeom>
            <a:noFill/>
            <a:ln>
              <a:noFill/>
            </a:ln>
            <a:effectLst>
              <a:outerShdw blurRad="76200" rotWithShape="0" algn="tl" dir="7800000" dist="38100">
                <a:srgbClr val="000000">
                  <a:alpha val="40000"/>
                </a:srgbClr>
              </a:outerShdw>
            </a:effectLst>
          </p:spPr>
        </p:pic>
      </p:grpSp>
      <p:grpSp>
        <p:nvGrpSpPr>
          <p:cNvPr id="236" name="Google Shape;236;p10"/>
          <p:cNvGrpSpPr/>
          <p:nvPr/>
        </p:nvGrpSpPr>
        <p:grpSpPr>
          <a:xfrm>
            <a:off x="236912" y="4648078"/>
            <a:ext cx="1473095" cy="1113832"/>
            <a:chOff x="3589688" y="3821942"/>
            <a:chExt cx="1473095" cy="1113832"/>
          </a:xfrm>
        </p:grpSpPr>
        <p:pic>
          <p:nvPicPr>
            <p:cNvPr id="237" name="Google Shape;237;p10"/>
            <p:cNvPicPr preferRelativeResize="0"/>
            <p:nvPr/>
          </p:nvPicPr>
          <p:blipFill rotWithShape="1">
            <a:blip r:embed="rId8">
              <a:alphaModFix/>
            </a:blip>
            <a:srcRect b="0" l="0" r="0" t="0"/>
            <a:stretch/>
          </p:blipFill>
          <p:spPr>
            <a:xfrm>
              <a:off x="3589688" y="3821942"/>
              <a:ext cx="1473095" cy="109728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38" name="Google Shape;238;p10"/>
            <p:cNvSpPr txBox="1"/>
            <p:nvPr/>
          </p:nvSpPr>
          <p:spPr>
            <a:xfrm>
              <a:off x="3844787" y="4178959"/>
              <a:ext cx="966931"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FFFFF"/>
                </a:buClr>
                <a:buSzPts val="1000"/>
                <a:buFont typeface="Calibri"/>
                <a:buNone/>
              </a:pPr>
              <a:r>
                <a:rPr b="1" i="0" lang="en-US" sz="1000" u="none" cap="none" strike="noStrike">
                  <a:solidFill>
                    <a:srgbClr val="FFFFFF"/>
                  </a:solidFill>
                  <a:latin typeface="Calibri"/>
                  <a:ea typeface="Calibri"/>
                  <a:cs typeface="Calibri"/>
                  <a:sym typeface="Calibri"/>
                </a:rPr>
                <a:t>Source au sol</a:t>
              </a:r>
              <a:endParaRPr b="1" i="0" sz="1000" u="none" cap="none" strike="noStrike">
                <a:solidFill>
                  <a:srgbClr val="FFFFFF"/>
                </a:solidFill>
                <a:latin typeface="Calibri"/>
                <a:ea typeface="Calibri"/>
                <a:cs typeface="Calibri"/>
                <a:sym typeface="Calibri"/>
              </a:endParaRPr>
            </a:p>
          </p:txBody>
        </p:sp>
        <p:sp>
          <p:nvSpPr>
            <p:cNvPr id="239" name="Google Shape;239;p10"/>
            <p:cNvSpPr txBox="1"/>
            <p:nvPr/>
          </p:nvSpPr>
          <p:spPr>
            <a:xfrm>
              <a:off x="3871735" y="4689553"/>
              <a:ext cx="898003"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FFFFF"/>
                </a:buClr>
                <a:buSzPts val="1000"/>
                <a:buFont typeface="Calibri"/>
                <a:buNone/>
              </a:pPr>
              <a:r>
                <a:rPr b="1" i="0" lang="en-US" sz="1000" u="none" cap="none" strike="noStrike">
                  <a:solidFill>
                    <a:srgbClr val="FFFFFF"/>
                  </a:solidFill>
                  <a:latin typeface="Calibri"/>
                  <a:ea typeface="Calibri"/>
                  <a:cs typeface="Calibri"/>
                  <a:sym typeface="Calibri"/>
                </a:rPr>
                <a:t>Source d'eau</a:t>
              </a:r>
              <a:endParaRPr b="1" i="0" sz="1000" u="none" cap="none" strike="noStrike">
                <a:solidFill>
                  <a:srgbClr val="FFFFFF"/>
                </a:solidFill>
                <a:latin typeface="Calibri"/>
                <a:ea typeface="Calibri"/>
                <a:cs typeface="Calibri"/>
                <a:sym typeface="Calibri"/>
              </a:endParaRPr>
            </a:p>
          </p:txBody>
        </p:sp>
      </p:grpSp>
      <p:grpSp>
        <p:nvGrpSpPr>
          <p:cNvPr id="240" name="Google Shape;240;p10"/>
          <p:cNvGrpSpPr/>
          <p:nvPr/>
        </p:nvGrpSpPr>
        <p:grpSpPr>
          <a:xfrm>
            <a:off x="1006729" y="3673653"/>
            <a:ext cx="3228697" cy="1236715"/>
            <a:chOff x="1703382" y="5116658"/>
            <a:chExt cx="3228697" cy="1236715"/>
          </a:xfrm>
        </p:grpSpPr>
        <p:pic>
          <p:nvPicPr>
            <p:cNvPr id="241" name="Google Shape;241;p10"/>
            <p:cNvPicPr preferRelativeResize="0"/>
            <p:nvPr/>
          </p:nvPicPr>
          <p:blipFill rotWithShape="1">
            <a:blip r:embed="rId9">
              <a:alphaModFix/>
            </a:blip>
            <a:srcRect b="0" l="0" r="0" t="0"/>
            <a:stretch/>
          </p:blipFill>
          <p:spPr>
            <a:xfrm>
              <a:off x="3469744" y="5256093"/>
              <a:ext cx="1462335" cy="1097280"/>
            </a:xfrm>
            <a:prstGeom prst="roundRect">
              <a:avLst>
                <a:gd fmla="val 16667" name="adj"/>
              </a:avLst>
            </a:prstGeom>
            <a:noFill/>
            <a:ln>
              <a:noFill/>
            </a:ln>
            <a:effectLst>
              <a:outerShdw blurRad="76200" rotWithShape="0" algn="tl" dir="7800000" dist="38100">
                <a:srgbClr val="000000">
                  <a:alpha val="40000"/>
                </a:srgbClr>
              </a:outerShdw>
            </a:effectLst>
          </p:spPr>
        </p:pic>
        <p:grpSp>
          <p:nvGrpSpPr>
            <p:cNvPr id="242" name="Google Shape;242;p10"/>
            <p:cNvGrpSpPr/>
            <p:nvPr/>
          </p:nvGrpSpPr>
          <p:grpSpPr>
            <a:xfrm>
              <a:off x="1703382" y="5116658"/>
              <a:ext cx="914937" cy="822960"/>
              <a:chOff x="1703382" y="5116658"/>
              <a:chExt cx="914937" cy="822960"/>
            </a:xfrm>
          </p:grpSpPr>
          <p:pic>
            <p:nvPicPr>
              <p:cNvPr id="243" name="Google Shape;243;p10"/>
              <p:cNvPicPr preferRelativeResize="0"/>
              <p:nvPr/>
            </p:nvPicPr>
            <p:blipFill rotWithShape="1">
              <a:blip r:embed="rId10">
                <a:alphaModFix/>
              </a:blip>
              <a:srcRect b="0" l="0" r="0" t="0"/>
              <a:stretch/>
            </p:blipFill>
            <p:spPr>
              <a:xfrm>
                <a:off x="1715591" y="5116658"/>
                <a:ext cx="902728" cy="82296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44" name="Google Shape;244;p10"/>
              <p:cNvSpPr txBox="1"/>
              <p:nvPr/>
            </p:nvSpPr>
            <p:spPr>
              <a:xfrm>
                <a:off x="1703382" y="5444557"/>
                <a:ext cx="898003"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FFFFF"/>
                  </a:buClr>
                  <a:buSzPts val="1000"/>
                  <a:buFont typeface="Calibri"/>
                  <a:buNone/>
                </a:pPr>
                <a:r>
                  <a:rPr b="1" i="0" lang="en-US" sz="1000" u="none" cap="none" strike="noStrike">
                    <a:solidFill>
                      <a:srgbClr val="FFFFFF"/>
                    </a:solidFill>
                    <a:latin typeface="Calibri"/>
                    <a:ea typeface="Calibri"/>
                    <a:cs typeface="Calibri"/>
                    <a:sym typeface="Calibri"/>
                  </a:rPr>
                  <a:t>Copeaux de bois</a:t>
                </a:r>
                <a:endParaRPr b="1" i="0" sz="1000" u="none" cap="none" strike="noStrike">
                  <a:solidFill>
                    <a:srgbClr val="FFFFFF"/>
                  </a:solidFill>
                  <a:latin typeface="Calibri"/>
                  <a:ea typeface="Calibri"/>
                  <a:cs typeface="Calibri"/>
                  <a:sym typeface="Calibri"/>
                </a:endParaRPr>
              </a:p>
            </p:txBody>
          </p:sp>
        </p:grpSp>
        <p:grpSp>
          <p:nvGrpSpPr>
            <p:cNvPr id="245" name="Google Shape;245;p10"/>
            <p:cNvGrpSpPr/>
            <p:nvPr/>
          </p:nvGrpSpPr>
          <p:grpSpPr>
            <a:xfrm>
              <a:off x="2507214" y="5340121"/>
              <a:ext cx="991475" cy="822960"/>
              <a:chOff x="2507214" y="5393254"/>
              <a:chExt cx="991475" cy="822960"/>
            </a:xfrm>
          </p:grpSpPr>
          <p:pic>
            <p:nvPicPr>
              <p:cNvPr id="246" name="Google Shape;246;p10"/>
              <p:cNvPicPr preferRelativeResize="0"/>
              <p:nvPr/>
            </p:nvPicPr>
            <p:blipFill rotWithShape="1">
              <a:blip r:embed="rId11">
                <a:alphaModFix/>
              </a:blip>
              <a:srcRect b="0" l="0" r="0" t="0"/>
              <a:stretch/>
            </p:blipFill>
            <p:spPr>
              <a:xfrm>
                <a:off x="2544126" y="5393254"/>
                <a:ext cx="954563" cy="82296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47" name="Google Shape;247;p10"/>
              <p:cNvSpPr txBox="1"/>
              <p:nvPr/>
            </p:nvSpPr>
            <p:spPr>
              <a:xfrm>
                <a:off x="2507214" y="5809126"/>
                <a:ext cx="894797"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FFFFF"/>
                  </a:buClr>
                  <a:buSzPts val="1000"/>
                  <a:buFont typeface="Calibri"/>
                  <a:buNone/>
                </a:pPr>
                <a:r>
                  <a:rPr b="1" i="0" lang="en-US" sz="1000" u="none" cap="none" strike="noStrike">
                    <a:solidFill>
                      <a:srgbClr val="FFFFFF"/>
                    </a:solidFill>
                    <a:latin typeface="Calibri"/>
                    <a:ea typeface="Calibri"/>
                    <a:cs typeface="Calibri"/>
                    <a:sym typeface="Calibri"/>
                  </a:rPr>
                  <a:t>Granulés de bois</a:t>
                </a:r>
                <a:endParaRPr b="1" i="0" sz="1000" u="none" cap="none" strike="noStrike">
                  <a:solidFill>
                    <a:srgbClr val="FFFFFF"/>
                  </a:solidFill>
                  <a:latin typeface="Calibri"/>
                  <a:ea typeface="Calibri"/>
                  <a:cs typeface="Calibri"/>
                  <a:sym typeface="Calibri"/>
                </a:endParaRPr>
              </a:p>
            </p:txBody>
          </p:sp>
        </p:grpSp>
      </p:grpSp>
      <p:grpSp>
        <p:nvGrpSpPr>
          <p:cNvPr id="248" name="Google Shape;248;p10"/>
          <p:cNvGrpSpPr/>
          <p:nvPr/>
        </p:nvGrpSpPr>
        <p:grpSpPr>
          <a:xfrm>
            <a:off x="4806563" y="2550013"/>
            <a:ext cx="4041104" cy="2761587"/>
            <a:chOff x="4814047" y="3582947"/>
            <a:chExt cx="4442496" cy="2761587"/>
          </a:xfrm>
        </p:grpSpPr>
        <p:sp>
          <p:nvSpPr>
            <p:cNvPr id="249" name="Google Shape;249;p10"/>
            <p:cNvSpPr txBox="1"/>
            <p:nvPr/>
          </p:nvSpPr>
          <p:spPr>
            <a:xfrm>
              <a:off x="6778968" y="3582947"/>
              <a:ext cx="2377157" cy="92333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800">
                  <a:solidFill>
                    <a:srgbClr val="000066"/>
                  </a:solidFill>
                  <a:latin typeface="Calibri"/>
                  <a:ea typeface="Calibri"/>
                  <a:cs typeface="Calibri"/>
                  <a:sym typeface="Calibri"/>
                </a:rPr>
                <a:t>RED : directive sur les énergies renouvelables 2018/2001</a:t>
              </a:r>
              <a:endParaRPr/>
            </a:p>
          </p:txBody>
        </p:sp>
        <p:pic>
          <p:nvPicPr>
            <p:cNvPr id="250" name="Google Shape;250;p10"/>
            <p:cNvPicPr preferRelativeResize="0"/>
            <p:nvPr/>
          </p:nvPicPr>
          <p:blipFill rotWithShape="1">
            <a:blip r:embed="rId12">
              <a:alphaModFix/>
            </a:blip>
            <a:srcRect b="0" l="0" r="0" t="0"/>
            <a:stretch/>
          </p:blipFill>
          <p:spPr>
            <a:xfrm>
              <a:off x="6065836" y="3999503"/>
              <a:ext cx="411480" cy="274320"/>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251" name="Google Shape;251;p10"/>
            <p:cNvPicPr preferRelativeResize="0"/>
            <p:nvPr/>
          </p:nvPicPr>
          <p:blipFill rotWithShape="1">
            <a:blip r:embed="rId13">
              <a:alphaModFix/>
            </a:blip>
            <a:srcRect b="0" l="0" r="0" t="0"/>
            <a:stretch/>
          </p:blipFill>
          <p:spPr>
            <a:xfrm>
              <a:off x="7590475" y="4736813"/>
              <a:ext cx="462509" cy="350058"/>
            </a:xfrm>
            <a:prstGeom prst="rect">
              <a:avLst/>
            </a:prstGeom>
            <a:noFill/>
            <a:ln>
              <a:noFill/>
            </a:ln>
          </p:spPr>
        </p:pic>
        <p:pic>
          <p:nvPicPr>
            <p:cNvPr id="252" name="Google Shape;252;p10"/>
            <p:cNvPicPr preferRelativeResize="0"/>
            <p:nvPr/>
          </p:nvPicPr>
          <p:blipFill rotWithShape="1">
            <a:blip r:embed="rId14">
              <a:alphaModFix/>
            </a:blip>
            <a:srcRect b="0" l="0" r="0" t="0"/>
            <a:stretch/>
          </p:blipFill>
          <p:spPr>
            <a:xfrm>
              <a:off x="8213773" y="4706542"/>
              <a:ext cx="780257" cy="374650"/>
            </a:xfrm>
            <a:prstGeom prst="rect">
              <a:avLst/>
            </a:prstGeom>
            <a:noFill/>
            <a:ln>
              <a:noFill/>
            </a:ln>
          </p:spPr>
        </p:pic>
        <p:pic>
          <p:nvPicPr>
            <p:cNvPr id="253" name="Google Shape;253;p10"/>
            <p:cNvPicPr preferRelativeResize="0"/>
            <p:nvPr/>
          </p:nvPicPr>
          <p:blipFill rotWithShape="1">
            <a:blip r:embed="rId15">
              <a:alphaModFix/>
            </a:blip>
            <a:srcRect b="0" l="0" r="0" t="0"/>
            <a:stretch/>
          </p:blipFill>
          <p:spPr>
            <a:xfrm>
              <a:off x="6565932" y="3895572"/>
              <a:ext cx="917031" cy="912887"/>
            </a:xfrm>
            <a:prstGeom prst="rect">
              <a:avLst/>
            </a:prstGeom>
            <a:noFill/>
            <a:ln>
              <a:noFill/>
            </a:ln>
          </p:spPr>
        </p:pic>
        <p:sp>
          <p:nvSpPr>
            <p:cNvPr id="254" name="Google Shape;254;p10"/>
            <p:cNvSpPr/>
            <p:nvPr/>
          </p:nvSpPr>
          <p:spPr>
            <a:xfrm>
              <a:off x="4814047" y="5184189"/>
              <a:ext cx="4442496"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FCFCFF"/>
                  </a:solidFill>
                  <a:latin typeface="Calibri"/>
                  <a:ea typeface="Calibri"/>
                  <a:cs typeface="Calibri"/>
                  <a:sym typeface="Calibri"/>
                </a:rPr>
                <a:t>Nouveau paquet de 8 propositions législatives différentes</a:t>
              </a:r>
              <a:endParaRPr b="1" i="0" sz="1400" u="none" cap="none" strike="noStrike">
                <a:solidFill>
                  <a:srgbClr val="FCFCFF"/>
                </a:solidFill>
                <a:latin typeface="Calibri"/>
                <a:ea typeface="Calibri"/>
                <a:cs typeface="Calibri"/>
                <a:sym typeface="Calibri"/>
              </a:endParaRPr>
            </a:p>
            <a:p>
              <a:pPr indent="0" lvl="0" marL="0" marR="0" rtl="0" algn="ctr">
                <a:spcBef>
                  <a:spcPts val="0"/>
                </a:spcBef>
                <a:spcAft>
                  <a:spcPts val="0"/>
                </a:spcAft>
                <a:buNone/>
              </a:pPr>
              <a:r>
                <a:rPr b="1" i="0" lang="en-US" sz="1600" u="none" cap="none" strike="noStrike">
                  <a:solidFill>
                    <a:srgbClr val="006600"/>
                  </a:solidFill>
                  <a:latin typeface="Arimo"/>
                  <a:ea typeface="Arimo"/>
                  <a:cs typeface="Arimo"/>
                  <a:sym typeface="Arimo"/>
                </a:rPr>
                <a:t>«</a:t>
              </a:r>
              <a:r>
                <a:rPr b="1" i="1" lang="en-US" sz="1600">
                  <a:solidFill>
                    <a:srgbClr val="006600"/>
                  </a:solidFill>
                  <a:latin typeface="Arimo"/>
                  <a:ea typeface="Arimo"/>
                  <a:cs typeface="Arimo"/>
                  <a:sym typeface="Arimo"/>
                </a:rPr>
                <a:t>Paquet Énergie propre pour tous les Européens</a:t>
              </a:r>
              <a:r>
                <a:rPr b="1" i="0" lang="en-US" sz="1600" u="none" cap="none" strike="noStrike">
                  <a:solidFill>
                    <a:srgbClr val="006600"/>
                  </a:solidFill>
                  <a:latin typeface="Arimo"/>
                  <a:ea typeface="Arimo"/>
                  <a:cs typeface="Arimo"/>
                  <a:sym typeface="Arimo"/>
                </a:rPr>
                <a:t>»</a:t>
              </a:r>
              <a:endParaRPr b="1" i="0" sz="1600" u="none" cap="none" strike="noStrike">
                <a:solidFill>
                  <a:srgbClr val="006600"/>
                </a:solidFill>
                <a:latin typeface="Calibri"/>
                <a:ea typeface="Calibri"/>
                <a:cs typeface="Calibri"/>
                <a:sym typeface="Calibri"/>
              </a:endParaRPr>
            </a:p>
          </p:txBody>
        </p:sp>
        <p:sp>
          <p:nvSpPr>
            <p:cNvPr id="255" name="Google Shape;255;p10"/>
            <p:cNvSpPr/>
            <p:nvPr/>
          </p:nvSpPr>
          <p:spPr>
            <a:xfrm>
              <a:off x="5014809" y="6129090"/>
              <a:ext cx="4192173" cy="215444"/>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800">
                  <a:solidFill>
                    <a:srgbClr val="006600"/>
                  </a:solidFill>
                  <a:latin typeface="Arial Narrow"/>
                  <a:ea typeface="Arial Narrow"/>
                  <a:cs typeface="Arial Narrow"/>
                  <a:sym typeface="Arial Narrow"/>
                </a:rPr>
                <a:t>https://ec.europa.eu/energy/en/topics/energy-strategy-and-energy-union/clean-energy-all-europeans </a:t>
              </a:r>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11"/>
          <p:cNvSpPr txBox="1"/>
          <p:nvPr>
            <p:ph idx="12" type="sldNum"/>
          </p:nvPr>
        </p:nvSpPr>
        <p:spPr>
          <a:xfrm>
            <a:off x="7010400" y="6581775"/>
            <a:ext cx="2133600" cy="2762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261" name="Google Shape;261;p11">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62" name="Google Shape;262;p11"/>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a:t>B.3.1 - PART DES ÉNERGIES RENOUVELABLES SUR SITE DANS LA CONSOMMATION TOTALE FINALE D'ÉNERGIE THERMIQUE POUR LES OPERATIONS IMMOBILIERES</a:t>
            </a:r>
            <a:endParaRPr b="1" u="sng">
              <a:solidFill>
                <a:srgbClr val="1A965E"/>
              </a:solidFill>
            </a:endParaRPr>
          </a:p>
        </p:txBody>
      </p:sp>
      <p:sp>
        <p:nvSpPr>
          <p:cNvPr id="263" name="Google Shape;263;p11"/>
          <p:cNvSpPr txBox="1"/>
          <p:nvPr/>
        </p:nvSpPr>
        <p:spPr>
          <a:xfrm>
            <a:off x="8063633" y="6090020"/>
            <a:ext cx="615462" cy="365125"/>
          </a:xfrm>
          <a:prstGeom prst="rect">
            <a:avLst/>
          </a:prstGeom>
          <a:noFill/>
          <a:ln>
            <a:noFill/>
          </a:ln>
        </p:spPr>
        <p:txBody>
          <a:bodyPr anchorCtr="0" anchor="ctr"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rgbClr val="888888"/>
                </a:solidFill>
                <a:latin typeface="Calibri"/>
                <a:ea typeface="Calibri"/>
                <a:cs typeface="Calibri"/>
                <a:sym typeface="Calibri"/>
              </a:rPr>
              <a:t>‹#›</a:t>
            </a:fld>
            <a:endParaRPr sz="1200">
              <a:solidFill>
                <a:srgbClr val="888888"/>
              </a:solidFill>
              <a:latin typeface="Calibri"/>
              <a:ea typeface="Calibri"/>
              <a:cs typeface="Calibri"/>
              <a:sym typeface="Calibri"/>
            </a:endParaRPr>
          </a:p>
        </p:txBody>
      </p:sp>
      <p:sp>
        <p:nvSpPr>
          <p:cNvPr id="264" name="Google Shape;264;p11"/>
          <p:cNvSpPr txBox="1"/>
          <p:nvPr>
            <p:ph idx="1" type="body"/>
          </p:nvPr>
        </p:nvSpPr>
        <p:spPr>
          <a:xfrm>
            <a:off x="449496" y="972443"/>
            <a:ext cx="5060974" cy="4525963"/>
          </a:xfrm>
          <a:prstGeom prst="rect">
            <a:avLst/>
          </a:prstGeom>
          <a:noFill/>
          <a:ln>
            <a:noFill/>
          </a:ln>
        </p:spPr>
        <p:txBody>
          <a:bodyPr anchorCtr="0" anchor="t" bIns="45700" lIns="91425" spcFirstLastPara="1" rIns="91425" wrap="square" tIns="45700">
            <a:normAutofit fontScale="92500"/>
          </a:bodyPr>
          <a:lstStyle/>
          <a:p>
            <a:pPr indent="0" lvl="0" marL="0" marR="0" rtl="0" algn="l">
              <a:spcBef>
                <a:spcPts val="0"/>
              </a:spcBef>
              <a:spcAft>
                <a:spcPts val="0"/>
              </a:spcAft>
              <a:buClr>
                <a:schemeClr val="dk1"/>
              </a:buClr>
              <a:buSzPct val="100000"/>
              <a:buFont typeface="Arial"/>
              <a:buNone/>
            </a:pPr>
            <a:r>
              <a:rPr b="1" i="0" lang="en-US" sz="2400" u="sng" cap="none" strike="noStrike">
                <a:solidFill>
                  <a:schemeClr val="dk1"/>
                </a:solidFill>
                <a:latin typeface="Calibri"/>
                <a:ea typeface="Calibri"/>
                <a:cs typeface="Calibri"/>
                <a:sym typeface="Calibri"/>
              </a:rPr>
              <a:t>DESCRIPTION</a:t>
            </a:r>
            <a:endParaRPr b="0" i="0" sz="2400" u="none" cap="none" strike="noStrike">
              <a:solidFill>
                <a:schemeClr val="dk1"/>
              </a:solidFill>
              <a:latin typeface="Calibri"/>
              <a:ea typeface="Calibri"/>
              <a:cs typeface="Calibri"/>
              <a:sym typeface="Calibri"/>
            </a:endParaRPr>
          </a:p>
          <a:p>
            <a:pPr indent="0" lvl="0" marL="0" marR="0" rtl="0" algn="l">
              <a:spcBef>
                <a:spcPts val="148"/>
              </a:spcBef>
              <a:spcAft>
                <a:spcPts val="0"/>
              </a:spcAft>
              <a:buClr>
                <a:schemeClr val="dk1"/>
              </a:buClr>
              <a:buSzPct val="100000"/>
              <a:buFont typeface="Arial"/>
              <a:buNone/>
            </a:pPr>
            <a:r>
              <a:t/>
            </a:r>
            <a:endParaRPr b="0" i="0" sz="800" u="none" cap="none" strike="noStrike">
              <a:solidFill>
                <a:schemeClr val="dk1"/>
              </a:solidFill>
              <a:latin typeface="Calibri"/>
              <a:ea typeface="Calibri"/>
              <a:cs typeface="Calibri"/>
              <a:sym typeface="Calibri"/>
            </a:endParaRPr>
          </a:p>
          <a:p>
            <a:pPr indent="0" lvl="0" marL="0" marR="0" rtl="0" algn="just">
              <a:spcBef>
                <a:spcPts val="407"/>
              </a:spcBef>
              <a:spcAft>
                <a:spcPts val="0"/>
              </a:spcAft>
              <a:buClr>
                <a:schemeClr val="dk1"/>
              </a:buClr>
              <a:buSzPct val="100000"/>
              <a:buFont typeface="Arial"/>
              <a:buNone/>
            </a:pPr>
            <a:r>
              <a:rPr b="0" i="0" lang="en-US" sz="2200" u="none" cap="none" strike="noStrike">
                <a:solidFill>
                  <a:schemeClr val="dk1"/>
                </a:solidFill>
                <a:latin typeface="Calibri"/>
                <a:ea typeface="Calibri"/>
                <a:cs typeface="Calibri"/>
                <a:sym typeface="Calibri"/>
              </a:rPr>
              <a:t>L'indicateur évalue la part de l'énergie thermique renouvelable dans la consommation finale d'énergie thermique et, par conséquent, le degré auquel les combustibles renouvelables ont remplacé les combustibles fossiles et/ou nucléaires et ont donc contribué à la décarbonisation de l'économie de la région méditerranéenne. </a:t>
            </a:r>
            <a:endParaRPr/>
          </a:p>
          <a:p>
            <a:pPr indent="0" lvl="0" marL="0" marR="0" rtl="0" algn="just">
              <a:spcBef>
                <a:spcPts val="407"/>
              </a:spcBef>
              <a:spcAft>
                <a:spcPts val="0"/>
              </a:spcAft>
              <a:buClr>
                <a:schemeClr val="dk1"/>
              </a:buClr>
              <a:buSzPct val="100000"/>
              <a:buFont typeface="Arial"/>
              <a:buNone/>
            </a:pPr>
            <a:r>
              <a:t/>
            </a:r>
            <a:endParaRPr b="0" i="0" sz="2200" u="none" cap="none" strike="noStrike">
              <a:solidFill>
                <a:schemeClr val="dk1"/>
              </a:solidFill>
              <a:latin typeface="Calibri"/>
              <a:ea typeface="Calibri"/>
              <a:cs typeface="Calibri"/>
              <a:sym typeface="Calibri"/>
            </a:endParaRPr>
          </a:p>
          <a:p>
            <a:pPr indent="0" lvl="0" marL="0" marR="0" rtl="0" algn="just">
              <a:spcBef>
                <a:spcPts val="407"/>
              </a:spcBef>
              <a:spcAft>
                <a:spcPts val="0"/>
              </a:spcAft>
              <a:buClr>
                <a:schemeClr val="dk1"/>
              </a:buClr>
              <a:buSzPct val="100000"/>
              <a:buFont typeface="Arial"/>
              <a:buNone/>
            </a:pPr>
            <a:r>
              <a:rPr b="0" i="0" lang="en-US" sz="2200" u="none" cap="none" strike="noStrike">
                <a:solidFill>
                  <a:schemeClr val="dk1"/>
                </a:solidFill>
                <a:latin typeface="Calibri"/>
                <a:ea typeface="Calibri"/>
                <a:cs typeface="Calibri"/>
                <a:sym typeface="Calibri"/>
              </a:rPr>
              <a:t>Il montre également les progrès accomplis vers la réalisation de l'objectif d'Europe 2020 et 2030 pour les énergies renouvelables. </a:t>
            </a:r>
            <a:endParaRPr b="0" i="0" sz="2200" u="none" cap="none" strike="noStrike">
              <a:solidFill>
                <a:schemeClr val="dk1"/>
              </a:solidFill>
              <a:latin typeface="Calibri"/>
              <a:ea typeface="Calibri"/>
              <a:cs typeface="Calibri"/>
              <a:sym typeface="Calibri"/>
            </a:endParaRPr>
          </a:p>
        </p:txBody>
      </p:sp>
      <p:pic>
        <p:nvPicPr>
          <p:cNvPr id="265" name="Google Shape;265;p11"/>
          <p:cNvPicPr preferRelativeResize="0"/>
          <p:nvPr/>
        </p:nvPicPr>
        <p:blipFill rotWithShape="1">
          <a:blip r:embed="rId5">
            <a:alphaModFix/>
          </a:blip>
          <a:srcRect b="0" l="0" r="0" t="0"/>
          <a:stretch/>
        </p:blipFill>
        <p:spPr>
          <a:xfrm>
            <a:off x="5864152" y="1607536"/>
            <a:ext cx="2926165" cy="2074243"/>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266" name="Google Shape;266;p11"/>
          <p:cNvPicPr preferRelativeResize="0"/>
          <p:nvPr/>
        </p:nvPicPr>
        <p:blipFill rotWithShape="1">
          <a:blip r:embed="rId6">
            <a:alphaModFix/>
          </a:blip>
          <a:srcRect b="0" l="0" r="0" t="0"/>
          <a:stretch/>
        </p:blipFill>
        <p:spPr>
          <a:xfrm>
            <a:off x="7041818" y="3765308"/>
            <a:ext cx="570833" cy="466904"/>
          </a:xfrm>
          <a:prstGeom prst="rect">
            <a:avLst/>
          </a:prstGeom>
          <a:noFill/>
          <a:ln>
            <a:noFill/>
          </a:ln>
        </p:spPr>
      </p:pic>
      <p:pic>
        <p:nvPicPr>
          <p:cNvPr id="267" name="Google Shape;267;p11"/>
          <p:cNvPicPr preferRelativeResize="0"/>
          <p:nvPr/>
        </p:nvPicPr>
        <p:blipFill rotWithShape="1">
          <a:blip r:embed="rId7">
            <a:alphaModFix/>
          </a:blip>
          <a:srcRect b="0" l="0" r="0" t="0"/>
          <a:stretch/>
        </p:blipFill>
        <p:spPr>
          <a:xfrm>
            <a:off x="5510469" y="4540197"/>
            <a:ext cx="3633531" cy="132904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12"/>
          <p:cNvSpPr txBox="1"/>
          <p:nvPr>
            <p:ph idx="12" type="sldNum"/>
          </p:nvPr>
        </p:nvSpPr>
        <p:spPr>
          <a:xfrm>
            <a:off x="7010400" y="6553200"/>
            <a:ext cx="2133600" cy="3048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274" name="Google Shape;274;p12">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pic>
        <p:nvPicPr>
          <p:cNvPr id="275" name="Google Shape;275;p12"/>
          <p:cNvPicPr preferRelativeResize="0"/>
          <p:nvPr/>
        </p:nvPicPr>
        <p:blipFill rotWithShape="1">
          <a:blip r:embed="rId5">
            <a:alphaModFix/>
          </a:blip>
          <a:srcRect b="0" l="0" r="0" t="0"/>
          <a:stretch/>
        </p:blipFill>
        <p:spPr>
          <a:xfrm>
            <a:off x="6880620" y="1769443"/>
            <a:ext cx="1931995" cy="1560950"/>
          </a:xfrm>
          <a:prstGeom prst="roundRect">
            <a:avLst>
              <a:gd fmla="val 16667" name="adj"/>
            </a:avLst>
          </a:prstGeom>
          <a:noFill/>
          <a:ln>
            <a:noFill/>
          </a:ln>
          <a:effectLst>
            <a:outerShdw blurRad="152400" kx="110000" rotWithShape="0" algn="tl" dir="900000" dist="12000" sy="98000" ky="200000">
              <a:srgbClr val="000000">
                <a:alpha val="29803"/>
              </a:srgbClr>
            </a:outerShdw>
          </a:effectLst>
        </p:spPr>
      </p:pic>
      <p:sp>
        <p:nvSpPr>
          <p:cNvPr id="276" name="Google Shape;276;p12"/>
          <p:cNvSpPr txBox="1"/>
          <p:nvPr>
            <p:ph idx="1" type="body"/>
          </p:nvPr>
        </p:nvSpPr>
        <p:spPr>
          <a:xfrm>
            <a:off x="293623" y="828378"/>
            <a:ext cx="6472442" cy="248526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400"/>
              <a:buFont typeface="Arial"/>
              <a:buNone/>
            </a:pPr>
            <a:r>
              <a:rPr b="1" i="0" lang="en-US" sz="2400" u="sng" cap="none" strike="noStrike">
                <a:solidFill>
                  <a:schemeClr val="dk1"/>
                </a:solidFill>
                <a:latin typeface="Calibri"/>
                <a:ea typeface="Calibri"/>
                <a:cs typeface="Calibri"/>
                <a:sym typeface="Calibri"/>
              </a:rPr>
              <a:t>MÉTHODE D'ÉVALUATION</a:t>
            </a:r>
            <a:endParaRPr b="1" i="0" sz="1500" u="sng" cap="none" strike="noStrike">
              <a:solidFill>
                <a:schemeClr val="dk1"/>
              </a:solidFill>
              <a:latin typeface="Calibri"/>
              <a:ea typeface="Calibri"/>
              <a:cs typeface="Calibri"/>
              <a:sym typeface="Calibri"/>
            </a:endParaRPr>
          </a:p>
          <a:p>
            <a:pPr indent="0" lvl="0" marL="0" marR="0" rtl="0" algn="l">
              <a:spcBef>
                <a:spcPts val="40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La méthode de calcul est fournie par la série de normes CEN qui soutient la mise en œuvre de la </a:t>
            </a:r>
            <a:r>
              <a:rPr b="1" i="0" lang="en-US" sz="2000" u="none" cap="none" strike="noStrike">
                <a:solidFill>
                  <a:schemeClr val="dk1"/>
                </a:solidFill>
                <a:latin typeface="Calibri"/>
                <a:ea typeface="Calibri"/>
                <a:cs typeface="Calibri"/>
                <a:sym typeface="Calibri"/>
              </a:rPr>
              <a:t>DPEB </a:t>
            </a:r>
            <a:r>
              <a:rPr b="0" i="0" lang="en-US" sz="2000" u="none" cap="none" strike="noStrike">
                <a:solidFill>
                  <a:schemeClr val="dk1"/>
                </a:solidFill>
                <a:latin typeface="Calibri"/>
                <a:ea typeface="Calibri"/>
                <a:cs typeface="Calibri"/>
                <a:sym typeface="Calibri"/>
              </a:rPr>
              <a:t>dans l’UE</a:t>
            </a:r>
            <a:endParaRPr b="0" i="0" sz="2000" u="none" cap="none" strike="noStrike">
              <a:solidFill>
                <a:schemeClr val="dk1"/>
              </a:solidFill>
              <a:latin typeface="Calibri"/>
              <a:ea typeface="Calibri"/>
              <a:cs typeface="Calibri"/>
              <a:sym typeface="Calibri"/>
            </a:endParaRPr>
          </a:p>
          <a:p>
            <a:pPr indent="0" lvl="0" marL="0" marR="0" rtl="0" algn="l">
              <a:spcBef>
                <a:spcPts val="120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La série de normes CEN qui constitue actuellement la base de la plupart des méthodes de calcul nationales comprend la norme </a:t>
            </a:r>
            <a:r>
              <a:rPr b="1" i="0" lang="en-US" sz="2000" u="none" cap="none" strike="noStrike">
                <a:solidFill>
                  <a:schemeClr val="dk1"/>
                </a:solidFill>
                <a:latin typeface="Calibri"/>
                <a:ea typeface="Calibri"/>
                <a:cs typeface="Calibri"/>
                <a:sym typeface="Calibri"/>
              </a:rPr>
              <a:t>EN 15603</a:t>
            </a:r>
            <a:r>
              <a:rPr b="0" i="0" lang="en-US" sz="2000" u="none" cap="none" strike="noStrike">
                <a:solidFill>
                  <a:schemeClr val="dk1"/>
                </a:solidFill>
                <a:latin typeface="Calibri"/>
                <a:ea typeface="Calibri"/>
                <a:cs typeface="Calibri"/>
                <a:sym typeface="Calibri"/>
              </a:rPr>
              <a:t> qui rassemble les résultats de la norme </a:t>
            </a:r>
            <a:r>
              <a:rPr b="1" i="0" lang="en-US" sz="2000" u="none" cap="none" strike="noStrike">
                <a:solidFill>
                  <a:schemeClr val="dk1"/>
                </a:solidFill>
                <a:latin typeface="Calibri"/>
                <a:ea typeface="Calibri"/>
                <a:cs typeface="Calibri"/>
                <a:sym typeface="Calibri"/>
              </a:rPr>
              <a:t>EN ISO 13790</a:t>
            </a:r>
            <a:endParaRPr b="0" i="0" sz="2000" u="none" cap="none" strike="sngStrike">
              <a:solidFill>
                <a:schemeClr val="dk1"/>
              </a:solidFill>
              <a:latin typeface="Calibri"/>
              <a:ea typeface="Calibri"/>
              <a:cs typeface="Calibri"/>
              <a:sym typeface="Calibri"/>
            </a:endParaRPr>
          </a:p>
        </p:txBody>
      </p:sp>
      <p:sp>
        <p:nvSpPr>
          <p:cNvPr id="277" name="Google Shape;277;p12"/>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a:t>B.3.1 - PART DES ÉNERGIES RENOUVELABLES SUR SITE DANS LA CONSOMMATION TOTALE FINALE D'ÉNERGIE THERMIQUE POUR LES OPERATIONS IMMOBILIERES</a:t>
            </a:r>
            <a:endParaRPr b="1" u="sng">
              <a:solidFill>
                <a:srgbClr val="1A965E"/>
              </a:solidFill>
            </a:endParaRPr>
          </a:p>
        </p:txBody>
      </p:sp>
      <p:pic>
        <p:nvPicPr>
          <p:cNvPr id="278" name="Google Shape;278;p12"/>
          <p:cNvPicPr preferRelativeResize="0"/>
          <p:nvPr/>
        </p:nvPicPr>
        <p:blipFill rotWithShape="1">
          <a:blip r:embed="rId6">
            <a:alphaModFix/>
          </a:blip>
          <a:srcRect b="0" l="0" r="0" t="0"/>
          <a:stretch/>
        </p:blipFill>
        <p:spPr>
          <a:xfrm>
            <a:off x="1520227" y="4593605"/>
            <a:ext cx="823057" cy="667454"/>
          </a:xfrm>
          <a:prstGeom prst="rect">
            <a:avLst/>
          </a:prstGeom>
          <a:noFill/>
          <a:ln>
            <a:noFill/>
          </a:ln>
        </p:spPr>
      </p:pic>
      <p:grpSp>
        <p:nvGrpSpPr>
          <p:cNvPr id="279" name="Google Shape;279;p12"/>
          <p:cNvGrpSpPr/>
          <p:nvPr/>
        </p:nvGrpSpPr>
        <p:grpSpPr>
          <a:xfrm>
            <a:off x="151754" y="4843726"/>
            <a:ext cx="1532598" cy="1097280"/>
            <a:chOff x="3270251" y="1871956"/>
            <a:chExt cx="1532598" cy="1097280"/>
          </a:xfrm>
        </p:grpSpPr>
        <p:pic>
          <p:nvPicPr>
            <p:cNvPr id="280" name="Google Shape;280;p12"/>
            <p:cNvPicPr preferRelativeResize="0"/>
            <p:nvPr/>
          </p:nvPicPr>
          <p:blipFill rotWithShape="1">
            <a:blip r:embed="rId7">
              <a:alphaModFix/>
            </a:blip>
            <a:srcRect b="0" l="0" r="0" t="0"/>
            <a:stretch/>
          </p:blipFill>
          <p:spPr>
            <a:xfrm>
              <a:off x="3270251" y="1871956"/>
              <a:ext cx="1532598" cy="109728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81" name="Google Shape;281;p12"/>
            <p:cNvSpPr txBox="1"/>
            <p:nvPr/>
          </p:nvSpPr>
          <p:spPr>
            <a:xfrm>
              <a:off x="3564337" y="2561612"/>
              <a:ext cx="1055097"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FFFFF"/>
                </a:buClr>
                <a:buSzPts val="1000"/>
                <a:buFont typeface="Calibri"/>
                <a:buNone/>
              </a:pPr>
              <a:r>
                <a:rPr b="1" i="0" lang="en-US" sz="1000" u="none" cap="none" strike="noStrike">
                  <a:solidFill>
                    <a:srgbClr val="FFFFFF"/>
                  </a:solidFill>
                  <a:latin typeface="Calibri"/>
                  <a:ea typeface="Calibri"/>
                  <a:cs typeface="Calibri"/>
                  <a:sym typeface="Calibri"/>
                </a:rPr>
                <a:t>Plaque plate vitrée</a:t>
              </a:r>
              <a:endParaRPr/>
            </a:p>
            <a:p>
              <a:pPr indent="0" lvl="0" marL="0" marR="0" rtl="0" algn="ctr">
                <a:spcBef>
                  <a:spcPts val="0"/>
                </a:spcBef>
                <a:spcAft>
                  <a:spcPts val="0"/>
                </a:spcAft>
                <a:buNone/>
              </a:pPr>
              <a:r>
                <a:rPr b="1" lang="en-US" sz="1000">
                  <a:solidFill>
                    <a:srgbClr val="FFFFFF"/>
                  </a:solidFill>
                  <a:latin typeface="Calibri"/>
                  <a:ea typeface="Calibri"/>
                  <a:cs typeface="Calibri"/>
                  <a:sym typeface="Calibri"/>
                </a:rPr>
                <a:t>(60-90 °C)</a:t>
              </a:r>
              <a:endParaRPr b="1" i="0" sz="1000" u="none" cap="none" strike="noStrike">
                <a:solidFill>
                  <a:srgbClr val="FFFFFF"/>
                </a:solidFill>
                <a:latin typeface="Calibri"/>
                <a:ea typeface="Calibri"/>
                <a:cs typeface="Calibri"/>
                <a:sym typeface="Calibri"/>
              </a:endParaRPr>
            </a:p>
          </p:txBody>
        </p:sp>
      </p:grpSp>
      <p:grpSp>
        <p:nvGrpSpPr>
          <p:cNvPr id="282" name="Google Shape;282;p12"/>
          <p:cNvGrpSpPr/>
          <p:nvPr/>
        </p:nvGrpSpPr>
        <p:grpSpPr>
          <a:xfrm>
            <a:off x="2165660" y="3521655"/>
            <a:ext cx="1163902" cy="1114283"/>
            <a:chOff x="6453188" y="1803693"/>
            <a:chExt cx="1163902" cy="1114283"/>
          </a:xfrm>
        </p:grpSpPr>
        <p:pic>
          <p:nvPicPr>
            <p:cNvPr descr="Collector vacum tube 2d" id="283" name="Google Shape;283;p12"/>
            <p:cNvPicPr preferRelativeResize="0"/>
            <p:nvPr/>
          </p:nvPicPr>
          <p:blipFill rotWithShape="1">
            <a:blip r:embed="rId8">
              <a:alphaModFix/>
            </a:blip>
            <a:srcRect b="0" l="0" r="0" t="0"/>
            <a:stretch/>
          </p:blipFill>
          <p:spPr>
            <a:xfrm>
              <a:off x="6453188" y="1803693"/>
              <a:ext cx="1163902" cy="109728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84" name="Google Shape;284;p12"/>
            <p:cNvSpPr txBox="1"/>
            <p:nvPr/>
          </p:nvSpPr>
          <p:spPr>
            <a:xfrm>
              <a:off x="6530834" y="2517866"/>
              <a:ext cx="1008609"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FFFFF"/>
                </a:buClr>
                <a:buSzPts val="1000"/>
                <a:buFont typeface="Calibri"/>
                <a:buNone/>
              </a:pPr>
              <a:r>
                <a:rPr b="1" i="0" lang="en-US" sz="1000" u="none" cap="none" strike="noStrike">
                  <a:solidFill>
                    <a:srgbClr val="FFFFFF"/>
                  </a:solidFill>
                  <a:latin typeface="Calibri"/>
                  <a:ea typeface="Calibri"/>
                  <a:cs typeface="Calibri"/>
                  <a:sym typeface="Calibri"/>
                </a:rPr>
                <a:t>Tube évacué</a:t>
              </a:r>
              <a:endParaRPr/>
            </a:p>
            <a:p>
              <a:pPr indent="0" lvl="0" marL="0" marR="0" rtl="0" algn="ctr">
                <a:spcBef>
                  <a:spcPts val="0"/>
                </a:spcBef>
                <a:spcAft>
                  <a:spcPts val="0"/>
                </a:spcAft>
                <a:buNone/>
              </a:pPr>
              <a:r>
                <a:rPr b="1" lang="en-US" sz="1000">
                  <a:solidFill>
                    <a:srgbClr val="FFFFFF"/>
                  </a:solidFill>
                  <a:latin typeface="Calibri"/>
                  <a:ea typeface="Calibri"/>
                  <a:cs typeface="Calibri"/>
                  <a:sym typeface="Calibri"/>
                </a:rPr>
                <a:t>(80-120 °C)</a:t>
              </a:r>
              <a:endParaRPr b="1" i="0" sz="1000" u="none" cap="none" strike="noStrike">
                <a:solidFill>
                  <a:srgbClr val="FFFFFF"/>
                </a:solidFill>
                <a:latin typeface="Calibri"/>
                <a:ea typeface="Calibri"/>
                <a:cs typeface="Calibri"/>
                <a:sym typeface="Calibri"/>
              </a:endParaRPr>
            </a:p>
          </p:txBody>
        </p:sp>
      </p:grpSp>
      <p:grpSp>
        <p:nvGrpSpPr>
          <p:cNvPr id="285" name="Google Shape;285;p12"/>
          <p:cNvGrpSpPr/>
          <p:nvPr/>
        </p:nvGrpSpPr>
        <p:grpSpPr>
          <a:xfrm>
            <a:off x="401521" y="3514038"/>
            <a:ext cx="1532598" cy="1105722"/>
            <a:chOff x="222476" y="1831633"/>
            <a:chExt cx="1532598" cy="1105722"/>
          </a:xfrm>
        </p:grpSpPr>
        <p:pic>
          <p:nvPicPr>
            <p:cNvPr id="286" name="Google Shape;286;p12"/>
            <p:cNvPicPr preferRelativeResize="0"/>
            <p:nvPr/>
          </p:nvPicPr>
          <p:blipFill rotWithShape="1">
            <a:blip r:embed="rId9">
              <a:alphaModFix/>
            </a:blip>
            <a:srcRect b="0" l="0" r="0" t="0"/>
            <a:stretch/>
          </p:blipFill>
          <p:spPr>
            <a:xfrm>
              <a:off x="222476" y="1831633"/>
              <a:ext cx="1532598" cy="109728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87" name="Google Shape;287;p12"/>
            <p:cNvSpPr txBox="1"/>
            <p:nvPr/>
          </p:nvSpPr>
          <p:spPr>
            <a:xfrm>
              <a:off x="604695" y="2537245"/>
              <a:ext cx="768159"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FFFFF"/>
                </a:buClr>
                <a:buSzPts val="1000"/>
                <a:buFont typeface="Arial"/>
                <a:buNone/>
              </a:pPr>
              <a:r>
                <a:rPr b="1" i="0" lang="en-US" sz="1000" u="none" cap="none" strike="noStrike">
                  <a:solidFill>
                    <a:srgbClr val="FFFFFF"/>
                  </a:solidFill>
                  <a:latin typeface="Arial"/>
                  <a:ea typeface="Arial"/>
                  <a:cs typeface="Arial"/>
                  <a:sym typeface="Arial"/>
                </a:rPr>
                <a:t>Sans Vitrage</a:t>
              </a:r>
              <a:endParaRPr/>
            </a:p>
            <a:p>
              <a:pPr indent="0" lvl="0" marL="0" marR="0" rtl="0" algn="l">
                <a:lnSpc>
                  <a:spcPct val="100000"/>
                </a:lnSpc>
                <a:spcBef>
                  <a:spcPts val="0"/>
                </a:spcBef>
                <a:spcAft>
                  <a:spcPts val="0"/>
                </a:spcAft>
                <a:buClr>
                  <a:srgbClr val="FFFFFF"/>
                </a:buClr>
                <a:buSzPts val="1000"/>
                <a:buFont typeface="Arial"/>
                <a:buNone/>
              </a:pPr>
              <a:r>
                <a:rPr b="1" lang="en-US" sz="1000">
                  <a:solidFill>
                    <a:srgbClr val="FFFFFF"/>
                  </a:solidFill>
                  <a:latin typeface="Arial"/>
                  <a:ea typeface="Arial"/>
                  <a:cs typeface="Arial"/>
                  <a:sym typeface="Arial"/>
                </a:rPr>
                <a:t>(25-50 oC)</a:t>
              </a:r>
              <a:endParaRPr b="1" i="0" sz="1000" u="none" cap="none" strike="noStrike">
                <a:solidFill>
                  <a:srgbClr val="FFFFFF"/>
                </a:solidFill>
                <a:latin typeface="Calibri"/>
                <a:ea typeface="Calibri"/>
                <a:cs typeface="Calibri"/>
                <a:sym typeface="Calibri"/>
              </a:endParaRPr>
            </a:p>
          </p:txBody>
        </p:sp>
      </p:grpSp>
      <p:grpSp>
        <p:nvGrpSpPr>
          <p:cNvPr id="288" name="Google Shape;288;p12"/>
          <p:cNvGrpSpPr/>
          <p:nvPr/>
        </p:nvGrpSpPr>
        <p:grpSpPr>
          <a:xfrm>
            <a:off x="2053171" y="5086583"/>
            <a:ext cx="1490479" cy="1005840"/>
            <a:chOff x="1929048" y="5213412"/>
            <a:chExt cx="1490479" cy="1005840"/>
          </a:xfrm>
        </p:grpSpPr>
        <p:pic>
          <p:nvPicPr>
            <p:cNvPr id="289" name="Google Shape;289;p12"/>
            <p:cNvPicPr preferRelativeResize="0"/>
            <p:nvPr/>
          </p:nvPicPr>
          <p:blipFill rotWithShape="1">
            <a:blip r:embed="rId10">
              <a:alphaModFix/>
            </a:blip>
            <a:srcRect b="0" l="0" r="0" t="0"/>
            <a:stretch/>
          </p:blipFill>
          <p:spPr>
            <a:xfrm>
              <a:off x="1929048" y="5213412"/>
              <a:ext cx="1490479" cy="100584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90" name="Google Shape;290;p12"/>
            <p:cNvSpPr txBox="1"/>
            <p:nvPr/>
          </p:nvSpPr>
          <p:spPr>
            <a:xfrm>
              <a:off x="2123496" y="5819142"/>
              <a:ext cx="1132744" cy="4001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FFFF"/>
                </a:buClr>
                <a:buSzPts val="1000"/>
                <a:buFont typeface="Calibri"/>
                <a:buNone/>
              </a:pPr>
              <a:r>
                <a:rPr b="1" i="0" lang="en-US" sz="1000" u="none" cap="none" strike="noStrike">
                  <a:solidFill>
                    <a:srgbClr val="FFFFFF"/>
                  </a:solidFill>
                  <a:latin typeface="Calibri"/>
                  <a:ea typeface="Calibri"/>
                  <a:cs typeface="Calibri"/>
                  <a:sym typeface="Calibri"/>
                </a:rPr>
                <a:t>Concentration</a:t>
              </a:r>
              <a:endParaRPr/>
            </a:p>
            <a:p>
              <a:pPr indent="0" lvl="0" marL="0" marR="0" rtl="0" algn="ctr">
                <a:spcBef>
                  <a:spcPts val="0"/>
                </a:spcBef>
                <a:spcAft>
                  <a:spcPts val="0"/>
                </a:spcAft>
                <a:buNone/>
              </a:pPr>
              <a:r>
                <a:rPr b="1" lang="en-US" sz="1000">
                  <a:solidFill>
                    <a:srgbClr val="FFFFFF"/>
                  </a:solidFill>
                  <a:latin typeface="Calibri"/>
                  <a:ea typeface="Calibri"/>
                  <a:cs typeface="Calibri"/>
                  <a:sym typeface="Calibri"/>
                </a:rPr>
                <a:t>(95-160 °C)</a:t>
              </a:r>
              <a:endParaRPr b="1" i="0" sz="1000" u="none" cap="none" strike="noStrike">
                <a:solidFill>
                  <a:srgbClr val="FFFFFF"/>
                </a:solidFill>
                <a:latin typeface="Calibri"/>
                <a:ea typeface="Calibri"/>
                <a:cs typeface="Calibri"/>
                <a:sym typeface="Calibri"/>
              </a:endParaRPr>
            </a:p>
          </p:txBody>
        </p:sp>
      </p:grpSp>
      <p:grpSp>
        <p:nvGrpSpPr>
          <p:cNvPr id="291" name="Google Shape;291;p12"/>
          <p:cNvGrpSpPr/>
          <p:nvPr/>
        </p:nvGrpSpPr>
        <p:grpSpPr>
          <a:xfrm>
            <a:off x="3543873" y="3546200"/>
            <a:ext cx="3782563" cy="2358759"/>
            <a:chOff x="3682217" y="3732296"/>
            <a:chExt cx="3782563" cy="2358759"/>
          </a:xfrm>
        </p:grpSpPr>
        <p:grpSp>
          <p:nvGrpSpPr>
            <p:cNvPr id="292" name="Google Shape;292;p12"/>
            <p:cNvGrpSpPr/>
            <p:nvPr/>
          </p:nvGrpSpPr>
          <p:grpSpPr>
            <a:xfrm>
              <a:off x="4798127" y="3732296"/>
              <a:ext cx="1489518" cy="1097280"/>
              <a:chOff x="4798127" y="3732296"/>
              <a:chExt cx="1489518" cy="1097280"/>
            </a:xfrm>
          </p:grpSpPr>
          <p:pic>
            <p:nvPicPr>
              <p:cNvPr descr="C:\NEW_G\My Documents\books\TEI MSc\Presentations\Class_7_8_9_Ch3 E conservation measures\Water source HP.jpg" id="293" name="Google Shape;293;p12"/>
              <p:cNvPicPr preferRelativeResize="0"/>
              <p:nvPr/>
            </p:nvPicPr>
            <p:blipFill rotWithShape="1">
              <a:blip r:embed="rId11">
                <a:alphaModFix/>
              </a:blip>
              <a:srcRect b="0" l="0" r="0" t="0"/>
              <a:stretch/>
            </p:blipFill>
            <p:spPr>
              <a:xfrm>
                <a:off x="4798127" y="3732296"/>
                <a:ext cx="1463040" cy="109728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94" name="Google Shape;294;p12"/>
              <p:cNvSpPr txBox="1"/>
              <p:nvPr/>
            </p:nvSpPr>
            <p:spPr>
              <a:xfrm>
                <a:off x="4806593" y="4191985"/>
                <a:ext cx="1481052"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FFFF"/>
                  </a:buClr>
                  <a:buSzPts val="1000"/>
                  <a:buFont typeface="Calibri"/>
                  <a:buNone/>
                </a:pPr>
                <a:r>
                  <a:rPr b="1" i="0" lang="en-US" sz="1000" u="none" cap="none" strike="noStrike">
                    <a:solidFill>
                      <a:srgbClr val="FFFFFF"/>
                    </a:solidFill>
                    <a:latin typeface="Calibri"/>
                    <a:ea typeface="Calibri"/>
                    <a:cs typeface="Calibri"/>
                    <a:sym typeface="Calibri"/>
                  </a:rPr>
                  <a:t>PV</a:t>
                </a:r>
                <a:endParaRPr/>
              </a:p>
              <a:p>
                <a:pPr indent="0" lvl="0" marL="0" marR="0" rtl="0" algn="ctr">
                  <a:lnSpc>
                    <a:spcPct val="100000"/>
                  </a:lnSpc>
                  <a:spcBef>
                    <a:spcPts val="0"/>
                  </a:spcBef>
                  <a:spcAft>
                    <a:spcPts val="0"/>
                  </a:spcAft>
                  <a:buClr>
                    <a:srgbClr val="FFFFFF"/>
                  </a:buClr>
                  <a:buSzPts val="1000"/>
                  <a:buFont typeface="Calibri"/>
                  <a:buNone/>
                </a:pPr>
                <a:r>
                  <a:rPr b="1" i="0" lang="en-US" sz="1000" u="none" cap="none" strike="noStrike">
                    <a:solidFill>
                      <a:srgbClr val="FFFFFF"/>
                    </a:solidFill>
                    <a:latin typeface="Calibri"/>
                    <a:ea typeface="Calibri"/>
                    <a:cs typeface="Calibri"/>
                    <a:sym typeface="Calibri"/>
                  </a:rPr>
                  <a:t>Source d'eau HP</a:t>
                </a:r>
                <a:endParaRPr/>
              </a:p>
              <a:p>
                <a:pPr indent="0" lvl="0" marL="0" marR="0" rtl="0" algn="ctr">
                  <a:spcBef>
                    <a:spcPts val="0"/>
                  </a:spcBef>
                  <a:spcAft>
                    <a:spcPts val="0"/>
                  </a:spcAft>
                  <a:buNone/>
                </a:pPr>
                <a:r>
                  <a:rPr b="1" lang="en-US" sz="1000">
                    <a:solidFill>
                      <a:srgbClr val="FFFFFF"/>
                    </a:solidFill>
                    <a:latin typeface="Calibri"/>
                    <a:ea typeface="Calibri"/>
                    <a:cs typeface="Calibri"/>
                    <a:sym typeface="Calibri"/>
                  </a:rPr>
                  <a:t>(boucle fermée)</a:t>
                </a:r>
                <a:endParaRPr b="1" i="0" sz="1000" u="none" cap="none" strike="noStrike">
                  <a:solidFill>
                    <a:srgbClr val="FFFFFF"/>
                  </a:solidFill>
                  <a:latin typeface="Calibri"/>
                  <a:ea typeface="Calibri"/>
                  <a:cs typeface="Calibri"/>
                  <a:sym typeface="Calibri"/>
                </a:endParaRPr>
              </a:p>
            </p:txBody>
          </p:sp>
        </p:grpSp>
        <p:pic>
          <p:nvPicPr>
            <p:cNvPr id="295" name="Google Shape;295;p12"/>
            <p:cNvPicPr preferRelativeResize="0"/>
            <p:nvPr/>
          </p:nvPicPr>
          <p:blipFill rotWithShape="1">
            <a:blip r:embed="rId12">
              <a:alphaModFix/>
            </a:blip>
            <a:srcRect b="0" l="0" r="0" t="0"/>
            <a:stretch/>
          </p:blipFill>
          <p:spPr>
            <a:xfrm>
              <a:off x="5268742" y="4920372"/>
              <a:ext cx="521810" cy="309445"/>
            </a:xfrm>
            <a:prstGeom prst="rect">
              <a:avLst/>
            </a:prstGeom>
            <a:noFill/>
            <a:ln>
              <a:noFill/>
            </a:ln>
          </p:spPr>
        </p:pic>
        <p:grpSp>
          <p:nvGrpSpPr>
            <p:cNvPr id="296" name="Google Shape;296;p12"/>
            <p:cNvGrpSpPr/>
            <p:nvPr/>
          </p:nvGrpSpPr>
          <p:grpSpPr>
            <a:xfrm>
              <a:off x="5891569" y="4982486"/>
              <a:ext cx="1573211" cy="1097280"/>
              <a:chOff x="5891569" y="4982486"/>
              <a:chExt cx="1573211" cy="1097280"/>
            </a:xfrm>
          </p:grpSpPr>
          <p:pic>
            <p:nvPicPr>
              <p:cNvPr descr="000_0266" id="297" name="Google Shape;297;p12"/>
              <p:cNvPicPr preferRelativeResize="0"/>
              <p:nvPr/>
            </p:nvPicPr>
            <p:blipFill rotWithShape="1">
              <a:blip r:embed="rId13">
                <a:alphaModFix/>
              </a:blip>
              <a:srcRect b="0" l="0" r="0" t="0"/>
              <a:stretch/>
            </p:blipFill>
            <p:spPr>
              <a:xfrm>
                <a:off x="5993170" y="4982486"/>
                <a:ext cx="1471610" cy="109728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98" name="Google Shape;298;p12"/>
              <p:cNvSpPr txBox="1"/>
              <p:nvPr/>
            </p:nvSpPr>
            <p:spPr>
              <a:xfrm>
                <a:off x="5891569" y="5171655"/>
                <a:ext cx="1471611"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FFFF"/>
                  </a:buClr>
                  <a:buSzPts val="1000"/>
                  <a:buFont typeface="Calibri"/>
                  <a:buNone/>
                </a:pPr>
                <a:r>
                  <a:rPr b="1" i="0" lang="en-US" sz="1000" u="none" cap="none" strike="noStrike">
                    <a:solidFill>
                      <a:srgbClr val="FFFFFF"/>
                    </a:solidFill>
                    <a:latin typeface="Calibri"/>
                    <a:ea typeface="Calibri"/>
                    <a:cs typeface="Calibri"/>
                    <a:sym typeface="Calibri"/>
                  </a:rPr>
                  <a:t>PV</a:t>
                </a:r>
                <a:endParaRPr/>
              </a:p>
              <a:p>
                <a:pPr indent="0" lvl="0" marL="0" marR="0" rtl="0" algn="ctr">
                  <a:lnSpc>
                    <a:spcPct val="100000"/>
                  </a:lnSpc>
                  <a:spcBef>
                    <a:spcPts val="0"/>
                  </a:spcBef>
                  <a:spcAft>
                    <a:spcPts val="0"/>
                  </a:spcAft>
                  <a:buClr>
                    <a:srgbClr val="FFFFFF"/>
                  </a:buClr>
                  <a:buSzPts val="1000"/>
                  <a:buFont typeface="Calibri"/>
                  <a:buNone/>
                </a:pPr>
                <a:r>
                  <a:rPr b="1" i="0" lang="en-US" sz="1000" u="none" cap="none" strike="noStrike">
                    <a:solidFill>
                      <a:srgbClr val="FFFFFF"/>
                    </a:solidFill>
                    <a:latin typeface="Calibri"/>
                    <a:ea typeface="Calibri"/>
                    <a:cs typeface="Calibri"/>
                    <a:sym typeface="Calibri"/>
                  </a:rPr>
                  <a:t>Source au sol HP</a:t>
                </a:r>
                <a:endParaRPr/>
              </a:p>
              <a:p>
                <a:pPr indent="0" lvl="0" marL="0" marR="0" rtl="0" algn="ctr">
                  <a:spcBef>
                    <a:spcPts val="0"/>
                  </a:spcBef>
                  <a:spcAft>
                    <a:spcPts val="0"/>
                  </a:spcAft>
                  <a:buNone/>
                </a:pPr>
                <a:r>
                  <a:rPr b="1" lang="en-US" sz="1000">
                    <a:solidFill>
                      <a:srgbClr val="FFFFFF"/>
                    </a:solidFill>
                    <a:latin typeface="Calibri"/>
                    <a:ea typeface="Calibri"/>
                    <a:cs typeface="Calibri"/>
                    <a:sym typeface="Calibri"/>
                  </a:rPr>
                  <a:t>(boucle horizontale)</a:t>
                </a:r>
                <a:endParaRPr b="1" i="0" sz="1000" u="none" cap="none" strike="noStrike">
                  <a:solidFill>
                    <a:srgbClr val="FFFFFF"/>
                  </a:solidFill>
                  <a:latin typeface="Calibri"/>
                  <a:ea typeface="Calibri"/>
                  <a:cs typeface="Calibri"/>
                  <a:sym typeface="Calibri"/>
                </a:endParaRPr>
              </a:p>
            </p:txBody>
          </p:sp>
        </p:grpSp>
        <p:grpSp>
          <p:nvGrpSpPr>
            <p:cNvPr id="299" name="Google Shape;299;p12"/>
            <p:cNvGrpSpPr/>
            <p:nvPr/>
          </p:nvGrpSpPr>
          <p:grpSpPr>
            <a:xfrm>
              <a:off x="3682217" y="4993775"/>
              <a:ext cx="1593426" cy="1097280"/>
              <a:chOff x="3682217" y="4993775"/>
              <a:chExt cx="1593426" cy="1097280"/>
            </a:xfrm>
          </p:grpSpPr>
          <p:pic>
            <p:nvPicPr>
              <p:cNvPr id="300" name="Google Shape;300;p12"/>
              <p:cNvPicPr preferRelativeResize="0"/>
              <p:nvPr/>
            </p:nvPicPr>
            <p:blipFill rotWithShape="1">
              <a:blip r:embed="rId14">
                <a:alphaModFix/>
              </a:blip>
              <a:srcRect b="0" l="0" r="0" t="0"/>
              <a:stretch/>
            </p:blipFill>
            <p:spPr>
              <a:xfrm>
                <a:off x="3766883" y="4993775"/>
                <a:ext cx="1508760" cy="109728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301" name="Google Shape;301;p12"/>
              <p:cNvSpPr txBox="1"/>
              <p:nvPr/>
            </p:nvSpPr>
            <p:spPr>
              <a:xfrm>
                <a:off x="3682217" y="5174829"/>
                <a:ext cx="1471611"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FFFF"/>
                  </a:buClr>
                  <a:buSzPts val="1000"/>
                  <a:buFont typeface="Calibri"/>
                  <a:buNone/>
                </a:pPr>
                <a:r>
                  <a:rPr b="1" i="0" lang="en-US" sz="1000" u="none" cap="none" strike="noStrike">
                    <a:solidFill>
                      <a:srgbClr val="FFFFFF"/>
                    </a:solidFill>
                    <a:latin typeface="Calibri"/>
                    <a:ea typeface="Calibri"/>
                    <a:cs typeface="Calibri"/>
                    <a:sym typeface="Calibri"/>
                  </a:rPr>
                  <a:t>PV </a:t>
                </a:r>
                <a:endParaRPr/>
              </a:p>
              <a:p>
                <a:pPr indent="0" lvl="0" marL="0" marR="0" rtl="0" algn="ctr">
                  <a:lnSpc>
                    <a:spcPct val="100000"/>
                  </a:lnSpc>
                  <a:spcBef>
                    <a:spcPts val="0"/>
                  </a:spcBef>
                  <a:spcAft>
                    <a:spcPts val="0"/>
                  </a:spcAft>
                  <a:buClr>
                    <a:srgbClr val="FFFFFF"/>
                  </a:buClr>
                  <a:buSzPts val="1000"/>
                  <a:buFont typeface="Calibri"/>
                  <a:buNone/>
                </a:pPr>
                <a:r>
                  <a:rPr b="1" lang="en-US" sz="1000">
                    <a:solidFill>
                      <a:srgbClr val="FFFFFF"/>
                    </a:solidFill>
                    <a:latin typeface="Calibri"/>
                    <a:ea typeface="Calibri"/>
                    <a:cs typeface="Calibri"/>
                    <a:sym typeface="Calibri"/>
                  </a:rPr>
                  <a:t>Source </a:t>
                </a:r>
                <a:r>
                  <a:rPr b="1" i="0" lang="en-US" sz="1000" u="none" cap="none" strike="noStrike">
                    <a:solidFill>
                      <a:srgbClr val="FFFFFF"/>
                    </a:solidFill>
                    <a:latin typeface="Calibri"/>
                    <a:ea typeface="Calibri"/>
                    <a:cs typeface="Calibri"/>
                    <a:sym typeface="Calibri"/>
                  </a:rPr>
                  <a:t>d'air HP</a:t>
                </a:r>
                <a:endParaRPr/>
              </a:p>
              <a:p>
                <a:pPr indent="0" lvl="0" marL="0" marR="0" rtl="0" algn="ctr">
                  <a:spcBef>
                    <a:spcPts val="0"/>
                  </a:spcBef>
                  <a:spcAft>
                    <a:spcPts val="0"/>
                  </a:spcAft>
                  <a:buNone/>
                </a:pPr>
                <a:r>
                  <a:rPr b="1" lang="en-US" sz="1000">
                    <a:solidFill>
                      <a:srgbClr val="FFFFFF"/>
                    </a:solidFill>
                    <a:latin typeface="Calibri"/>
                    <a:ea typeface="Calibri"/>
                    <a:cs typeface="Calibri"/>
                    <a:sym typeface="Calibri"/>
                  </a:rPr>
                  <a:t>(High SSER)</a:t>
                </a:r>
                <a:endParaRPr b="1" i="0" sz="1000" u="none" cap="none" strike="noStrike">
                  <a:solidFill>
                    <a:srgbClr val="FFFFFF"/>
                  </a:solidFill>
                  <a:latin typeface="Calibri"/>
                  <a:ea typeface="Calibri"/>
                  <a:cs typeface="Calibri"/>
                  <a:sym typeface="Calibri"/>
                </a:endParaRPr>
              </a:p>
            </p:txBody>
          </p:sp>
        </p:grpSp>
      </p:grpSp>
      <p:grpSp>
        <p:nvGrpSpPr>
          <p:cNvPr id="302" name="Google Shape;302;p12"/>
          <p:cNvGrpSpPr/>
          <p:nvPr/>
        </p:nvGrpSpPr>
        <p:grpSpPr>
          <a:xfrm>
            <a:off x="7473884" y="3568293"/>
            <a:ext cx="1554480" cy="2292794"/>
            <a:chOff x="7536028" y="3720522"/>
            <a:chExt cx="1554480" cy="2292794"/>
          </a:xfrm>
        </p:grpSpPr>
        <p:grpSp>
          <p:nvGrpSpPr>
            <p:cNvPr id="303" name="Google Shape;303;p12"/>
            <p:cNvGrpSpPr/>
            <p:nvPr/>
          </p:nvGrpSpPr>
          <p:grpSpPr>
            <a:xfrm>
              <a:off x="7536028" y="4916036"/>
              <a:ext cx="1554480" cy="1097280"/>
              <a:chOff x="7569895" y="5228950"/>
              <a:chExt cx="1554480" cy="1097280"/>
            </a:xfrm>
          </p:grpSpPr>
          <p:pic>
            <p:nvPicPr>
              <p:cNvPr id="304" name="Google Shape;304;p12"/>
              <p:cNvPicPr preferRelativeResize="0"/>
              <p:nvPr/>
            </p:nvPicPr>
            <p:blipFill rotWithShape="1">
              <a:blip r:embed="rId15">
                <a:alphaModFix/>
              </a:blip>
              <a:srcRect b="0" l="0" r="0" t="0"/>
              <a:stretch/>
            </p:blipFill>
            <p:spPr>
              <a:xfrm>
                <a:off x="7569895" y="5228950"/>
                <a:ext cx="1554480" cy="109728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305" name="Google Shape;305;p12"/>
              <p:cNvSpPr txBox="1"/>
              <p:nvPr/>
            </p:nvSpPr>
            <p:spPr>
              <a:xfrm>
                <a:off x="7874336" y="5479981"/>
                <a:ext cx="894797"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FFFFF"/>
                  </a:buClr>
                  <a:buSzPts val="1000"/>
                  <a:buFont typeface="Calibri"/>
                  <a:buNone/>
                </a:pPr>
                <a:r>
                  <a:rPr b="1" i="0" lang="en-US" sz="1000" u="none" cap="none" strike="noStrike">
                    <a:solidFill>
                      <a:srgbClr val="FFFFFF"/>
                    </a:solidFill>
                    <a:latin typeface="Calibri"/>
                    <a:ea typeface="Calibri"/>
                    <a:cs typeface="Calibri"/>
                    <a:sym typeface="Calibri"/>
                  </a:rPr>
                  <a:t>Granulés de bois</a:t>
                </a:r>
                <a:endParaRPr b="1" i="0" sz="1000" u="none" cap="none" strike="noStrike">
                  <a:solidFill>
                    <a:srgbClr val="FFFFFF"/>
                  </a:solidFill>
                  <a:latin typeface="Calibri"/>
                  <a:ea typeface="Calibri"/>
                  <a:cs typeface="Calibri"/>
                  <a:sym typeface="Calibri"/>
                </a:endParaRPr>
              </a:p>
            </p:txBody>
          </p:sp>
        </p:grpSp>
        <p:grpSp>
          <p:nvGrpSpPr>
            <p:cNvPr id="306" name="Google Shape;306;p12"/>
            <p:cNvGrpSpPr/>
            <p:nvPr/>
          </p:nvGrpSpPr>
          <p:grpSpPr>
            <a:xfrm>
              <a:off x="8166511" y="3720522"/>
              <a:ext cx="902728" cy="995240"/>
              <a:chOff x="1715591" y="5116658"/>
              <a:chExt cx="902728" cy="995240"/>
            </a:xfrm>
          </p:grpSpPr>
          <p:pic>
            <p:nvPicPr>
              <p:cNvPr id="307" name="Google Shape;307;p12"/>
              <p:cNvPicPr preferRelativeResize="0"/>
              <p:nvPr/>
            </p:nvPicPr>
            <p:blipFill rotWithShape="1">
              <a:blip r:embed="rId16">
                <a:alphaModFix/>
              </a:blip>
              <a:srcRect b="0" l="0" r="0" t="0"/>
              <a:stretch/>
            </p:blipFill>
            <p:spPr>
              <a:xfrm>
                <a:off x="1715591" y="5116658"/>
                <a:ext cx="902728" cy="99524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308" name="Google Shape;308;p12"/>
              <p:cNvSpPr txBox="1"/>
              <p:nvPr/>
            </p:nvSpPr>
            <p:spPr>
              <a:xfrm>
                <a:off x="1720316" y="5681623"/>
                <a:ext cx="898003"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FFFFF"/>
                  </a:buClr>
                  <a:buSzPts val="1000"/>
                  <a:buFont typeface="Calibri"/>
                  <a:buNone/>
                </a:pPr>
                <a:r>
                  <a:rPr b="1" i="0" lang="en-US" sz="1000" u="none" cap="none" strike="noStrike">
                    <a:solidFill>
                      <a:srgbClr val="FFFFFF"/>
                    </a:solidFill>
                    <a:latin typeface="Calibri"/>
                    <a:ea typeface="Calibri"/>
                    <a:cs typeface="Calibri"/>
                    <a:sym typeface="Calibri"/>
                  </a:rPr>
                  <a:t>Copeaux de bois</a:t>
                </a:r>
                <a:endParaRPr b="1" i="0" sz="1000" u="none" cap="none" strike="noStrike">
                  <a:solidFill>
                    <a:srgbClr val="FFFFFF"/>
                  </a:solidFill>
                  <a:latin typeface="Calibri"/>
                  <a:ea typeface="Calibri"/>
                  <a:cs typeface="Calibri"/>
                  <a:sym typeface="Calibri"/>
                </a:endParaRPr>
              </a:p>
            </p:txBody>
          </p:sp>
        </p:gr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13"/>
          <p:cNvSpPr txBox="1"/>
          <p:nvPr>
            <p:ph idx="12" type="sldNum"/>
          </p:nvPr>
        </p:nvSpPr>
        <p:spPr>
          <a:xfrm>
            <a:off x="7010400" y="6572250"/>
            <a:ext cx="2133600" cy="28575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314" name="Google Shape;314;p13">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315" name="Google Shape;315;p13"/>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sz="2000"/>
              <a:t>B.3.1 - PART DES ÉNERGIES RENOUVELABLES SUR SITE DANS LA CONSOMMATION TOTALE FINALE D'ÉNERGIE THERMIQUE POUR LES OPERATIONS IMMOBILIERES</a:t>
            </a:r>
            <a:endParaRPr b="1" sz="2000" u="sng">
              <a:solidFill>
                <a:srgbClr val="1A965E"/>
              </a:solidFill>
            </a:endParaRPr>
          </a:p>
        </p:txBody>
      </p:sp>
      <p:sp>
        <p:nvSpPr>
          <p:cNvPr id="316" name="Google Shape;316;p13"/>
          <p:cNvSpPr txBox="1"/>
          <p:nvPr/>
        </p:nvSpPr>
        <p:spPr>
          <a:xfrm>
            <a:off x="274942" y="1970924"/>
            <a:ext cx="8678781" cy="251279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400"/>
              <a:buFont typeface="Arial"/>
              <a:buNone/>
            </a:pPr>
            <a:r>
              <a:rPr lang="en-US" sz="2400">
                <a:solidFill>
                  <a:schemeClr val="dk1"/>
                </a:solidFill>
                <a:latin typeface="Calibri"/>
                <a:ea typeface="Calibri"/>
                <a:cs typeface="Calibri"/>
                <a:sym typeface="Calibri"/>
              </a:rPr>
              <a:t>Dans le calcul de la consommation finale d'énergie thermique, les utilisations suivantes de l'énergie doivent être prises en considération : </a:t>
            </a:r>
            <a:endParaRPr sz="2400">
              <a:solidFill>
                <a:schemeClr val="dk1"/>
              </a:solidFill>
              <a:latin typeface="Calibri"/>
              <a:ea typeface="Calibri"/>
              <a:cs typeface="Calibri"/>
              <a:sym typeface="Calibri"/>
            </a:endParaRPr>
          </a:p>
          <a:p>
            <a:pPr indent="-342900" lvl="0" marL="342900" marR="0" rtl="0" algn="l">
              <a:spcBef>
                <a:spcPts val="300"/>
              </a:spcBef>
              <a:spcAft>
                <a:spcPts val="0"/>
              </a:spcAft>
              <a:buClr>
                <a:schemeClr val="dk1"/>
              </a:buClr>
              <a:buSzPts val="2400"/>
              <a:buFont typeface="Courier New"/>
              <a:buChar char="o"/>
            </a:pPr>
            <a:r>
              <a:rPr lang="en-US" sz="2400">
                <a:solidFill>
                  <a:schemeClr val="dk1"/>
                </a:solidFill>
                <a:latin typeface="Calibri"/>
                <a:ea typeface="Calibri"/>
                <a:cs typeface="Calibri"/>
                <a:sym typeface="Calibri"/>
              </a:rPr>
              <a:t>chauffage </a:t>
            </a:r>
            <a:endParaRPr/>
          </a:p>
          <a:p>
            <a:pPr indent="-342900" lvl="0" marL="342900" marR="0" rtl="0" algn="l">
              <a:spcBef>
                <a:spcPts val="300"/>
              </a:spcBef>
              <a:spcAft>
                <a:spcPts val="0"/>
              </a:spcAft>
              <a:buClr>
                <a:schemeClr val="dk1"/>
              </a:buClr>
              <a:buSzPts val="2400"/>
              <a:buFont typeface="Courier New"/>
              <a:buChar char="o"/>
            </a:pPr>
            <a:r>
              <a:rPr lang="en-US" sz="2400">
                <a:solidFill>
                  <a:schemeClr val="dk1"/>
                </a:solidFill>
                <a:latin typeface="Calibri"/>
                <a:ea typeface="Calibri"/>
                <a:cs typeface="Calibri"/>
                <a:sym typeface="Calibri"/>
              </a:rPr>
              <a:t>refroidissement </a:t>
            </a:r>
            <a:endParaRPr/>
          </a:p>
          <a:p>
            <a:pPr indent="-342900" lvl="0" marL="342900" marR="0" rtl="0" algn="l">
              <a:spcBef>
                <a:spcPts val="300"/>
              </a:spcBef>
              <a:spcAft>
                <a:spcPts val="0"/>
              </a:spcAft>
              <a:buClr>
                <a:schemeClr val="dk1"/>
              </a:buClr>
              <a:buSzPts val="2400"/>
              <a:buFont typeface="Courier New"/>
              <a:buChar char="o"/>
            </a:pPr>
            <a:r>
              <a:rPr lang="en-US" sz="2400">
                <a:solidFill>
                  <a:schemeClr val="dk1"/>
                </a:solidFill>
                <a:latin typeface="Calibri"/>
                <a:ea typeface="Calibri"/>
                <a:cs typeface="Calibri"/>
                <a:sym typeface="Calibri"/>
              </a:rPr>
              <a:t>ventilation mécanique</a:t>
            </a:r>
            <a:endParaRPr/>
          </a:p>
          <a:p>
            <a:pPr indent="-342900" lvl="0" marL="342900" marR="0" rtl="0" algn="l">
              <a:spcBef>
                <a:spcPts val="300"/>
              </a:spcBef>
              <a:spcAft>
                <a:spcPts val="0"/>
              </a:spcAft>
              <a:buClr>
                <a:schemeClr val="dk1"/>
              </a:buClr>
              <a:buSzPts val="2400"/>
              <a:buFont typeface="Courier New"/>
              <a:buChar char="o"/>
            </a:pPr>
            <a:r>
              <a:rPr lang="en-US" sz="2400">
                <a:solidFill>
                  <a:schemeClr val="dk1"/>
                </a:solidFill>
                <a:latin typeface="Calibri"/>
                <a:ea typeface="Calibri"/>
                <a:cs typeface="Calibri"/>
                <a:sym typeface="Calibri"/>
              </a:rPr>
              <a:t>eau chaude domestique </a:t>
            </a:r>
            <a:endParaRPr/>
          </a:p>
        </p:txBody>
      </p:sp>
      <p:sp>
        <p:nvSpPr>
          <p:cNvPr id="317" name="Google Shape;317;p13"/>
          <p:cNvSpPr txBox="1"/>
          <p:nvPr>
            <p:ph idx="1" type="body"/>
          </p:nvPr>
        </p:nvSpPr>
        <p:spPr>
          <a:xfrm>
            <a:off x="268224" y="926592"/>
            <a:ext cx="8418576" cy="60883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400"/>
              <a:buFont typeface="Arial"/>
              <a:buNone/>
            </a:pPr>
            <a:r>
              <a:rPr b="1" i="0" lang="en-US" sz="2400" u="sng" cap="none" strike="noStrike">
                <a:solidFill>
                  <a:schemeClr val="dk1"/>
                </a:solidFill>
                <a:latin typeface="Calibri"/>
                <a:ea typeface="Calibri"/>
                <a:cs typeface="Calibri"/>
                <a:sym typeface="Calibri"/>
              </a:rPr>
              <a:t>LIMITE ET ÉTENDUE</a:t>
            </a:r>
            <a:endParaRPr b="0" i="0" sz="2400" u="none" cap="none" strike="noStrike">
              <a:solidFill>
                <a:schemeClr val="dk1"/>
              </a:solidFill>
              <a:latin typeface="Calibri"/>
              <a:ea typeface="Calibri"/>
              <a:cs typeface="Calibri"/>
              <a:sym typeface="Calibri"/>
            </a:endParaRPr>
          </a:p>
        </p:txBody>
      </p:sp>
      <p:sp>
        <p:nvSpPr>
          <p:cNvPr id="318" name="Google Shape;318;p13"/>
          <p:cNvSpPr/>
          <p:nvPr/>
        </p:nvSpPr>
        <p:spPr>
          <a:xfrm>
            <a:off x="232610" y="1519246"/>
            <a:ext cx="8174544"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alibri"/>
                <a:ea typeface="Calibri"/>
                <a:cs typeface="Calibri"/>
                <a:sym typeface="Calibri"/>
              </a:rPr>
              <a:t>La limite d'évaluation comprend tous les bâtiments du quartier.</a:t>
            </a:r>
            <a:endParaRPr sz="2400">
              <a:solidFill>
                <a:schemeClr val="dk1"/>
              </a:solidFill>
              <a:latin typeface="Calibri"/>
              <a:ea typeface="Calibri"/>
              <a:cs typeface="Calibri"/>
              <a:sym typeface="Calibri"/>
            </a:endParaRPr>
          </a:p>
        </p:txBody>
      </p:sp>
      <p:sp>
        <p:nvSpPr>
          <p:cNvPr id="319" name="Google Shape;319;p13"/>
          <p:cNvSpPr/>
          <p:nvPr/>
        </p:nvSpPr>
        <p:spPr>
          <a:xfrm>
            <a:off x="927717" y="5043474"/>
            <a:ext cx="631646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La consommation d'énergie est appelée </a:t>
            </a:r>
            <a:r>
              <a:rPr b="1" lang="en-US" sz="1800">
                <a:solidFill>
                  <a:schemeClr val="dk1"/>
                </a:solidFill>
                <a:latin typeface="Calibri"/>
                <a:ea typeface="Calibri"/>
                <a:cs typeface="Calibri"/>
                <a:sym typeface="Calibri"/>
              </a:rPr>
              <a:t>consommation d'énergie opérationnelle</a:t>
            </a:r>
            <a:endParaRPr sz="1800">
              <a:solidFill>
                <a:schemeClr val="dk1"/>
              </a:solidFill>
              <a:latin typeface="Calibri"/>
              <a:ea typeface="Calibri"/>
              <a:cs typeface="Calibri"/>
              <a:sym typeface="Calibri"/>
            </a:endParaRPr>
          </a:p>
        </p:txBody>
      </p:sp>
      <p:pic>
        <p:nvPicPr>
          <p:cNvPr id="320" name="Google Shape;320;p13"/>
          <p:cNvPicPr preferRelativeResize="0"/>
          <p:nvPr/>
        </p:nvPicPr>
        <p:blipFill rotWithShape="1">
          <a:blip r:embed="rId5">
            <a:alphaModFix/>
          </a:blip>
          <a:srcRect b="0" l="0" r="0" t="0"/>
          <a:stretch/>
        </p:blipFill>
        <p:spPr>
          <a:xfrm>
            <a:off x="293624" y="5072234"/>
            <a:ext cx="575931" cy="58274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14"/>
          <p:cNvSpPr txBox="1"/>
          <p:nvPr>
            <p:ph idx="12" type="sldNum"/>
          </p:nvPr>
        </p:nvSpPr>
        <p:spPr>
          <a:xfrm>
            <a:off x="7010400" y="6581775"/>
            <a:ext cx="2133600" cy="2762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326" name="Google Shape;326;p14"/>
          <p:cNvSpPr txBox="1"/>
          <p:nvPr/>
        </p:nvSpPr>
        <p:spPr>
          <a:xfrm>
            <a:off x="268224" y="902208"/>
            <a:ext cx="7840606" cy="529777"/>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rgbClr val="000000"/>
              </a:buClr>
              <a:buSzPts val="2400"/>
              <a:buFont typeface="Arial"/>
              <a:buNone/>
            </a:pPr>
            <a:r>
              <a:rPr b="1" lang="en-US" sz="2400" u="sng">
                <a:solidFill>
                  <a:srgbClr val="000000"/>
                </a:solidFill>
                <a:latin typeface="Calibri"/>
                <a:ea typeface="Calibri"/>
                <a:cs typeface="Calibri"/>
                <a:sym typeface="Calibri"/>
              </a:rPr>
              <a:t>LIMITE ET ÉTENDUE</a:t>
            </a:r>
            <a:endParaRPr sz="2400">
              <a:solidFill>
                <a:srgbClr val="000000"/>
              </a:solidFill>
              <a:latin typeface="Calibri"/>
              <a:ea typeface="Calibri"/>
              <a:cs typeface="Calibri"/>
              <a:sym typeface="Calibri"/>
            </a:endParaRPr>
          </a:p>
        </p:txBody>
      </p:sp>
      <p:sp>
        <p:nvSpPr>
          <p:cNvPr id="327" name="Google Shape;327;p14"/>
          <p:cNvSpPr txBox="1"/>
          <p:nvPr/>
        </p:nvSpPr>
        <p:spPr>
          <a:xfrm>
            <a:off x="268224" y="1513394"/>
            <a:ext cx="8330934" cy="445719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000"/>
              <a:buFont typeface="Arial"/>
              <a:buNone/>
            </a:pPr>
            <a:r>
              <a:rPr lang="en-US" sz="2000">
                <a:solidFill>
                  <a:schemeClr val="dk1"/>
                </a:solidFill>
                <a:latin typeface="Calibri"/>
                <a:ea typeface="Calibri"/>
                <a:cs typeface="Calibri"/>
                <a:sym typeface="Calibri"/>
              </a:rPr>
              <a:t>Conformément à la directive sur les énergies renouvelables (directive de 2018 sur les énergies renouvelables), on entend par énergie produite à partir de sources renouvelables non fossiles, à savoir l’énergie éolienne, solaire, aérothermique, géothermique, hydrothermale et océanique, l’énergie hydroélectrique, la biomasse, les gaz de décharge, le gaz de station d’épuration des eaux usées et les biogaz. </a:t>
            </a:r>
            <a:endParaRPr sz="2000">
              <a:solidFill>
                <a:schemeClr val="dk1"/>
              </a:solidFill>
              <a:latin typeface="Calibri"/>
              <a:ea typeface="Calibri"/>
              <a:cs typeface="Calibri"/>
              <a:sym typeface="Calibri"/>
            </a:endParaRPr>
          </a:p>
          <a:p>
            <a:pPr indent="0" lvl="0" marL="0" marR="0" rtl="0" algn="l">
              <a:spcBef>
                <a:spcPts val="400"/>
              </a:spcBef>
              <a:spcAft>
                <a:spcPts val="0"/>
              </a:spcAft>
              <a:buClr>
                <a:schemeClr val="dk1"/>
              </a:buClr>
              <a:buSzPts val="2000"/>
              <a:buFont typeface="Arial"/>
              <a:buNone/>
            </a:pPr>
            <a:r>
              <a:t/>
            </a:r>
            <a:endParaRPr sz="2000">
              <a:solidFill>
                <a:schemeClr val="dk1"/>
              </a:solidFill>
              <a:latin typeface="Calibri"/>
              <a:ea typeface="Calibri"/>
              <a:cs typeface="Calibri"/>
              <a:sym typeface="Calibri"/>
            </a:endParaRPr>
          </a:p>
          <a:p>
            <a:pPr indent="0" lvl="0" marL="0" marR="0" rtl="0" algn="l">
              <a:spcBef>
                <a:spcPts val="400"/>
              </a:spcBef>
              <a:spcAft>
                <a:spcPts val="0"/>
              </a:spcAft>
              <a:buClr>
                <a:schemeClr val="dk1"/>
              </a:buClr>
              <a:buSzPts val="2000"/>
              <a:buFont typeface="Arial"/>
              <a:buNone/>
            </a:pPr>
            <a:r>
              <a:rPr lang="en-US" sz="2000">
                <a:solidFill>
                  <a:schemeClr val="dk1"/>
                </a:solidFill>
                <a:latin typeface="Calibri"/>
                <a:ea typeface="Calibri"/>
                <a:cs typeface="Calibri"/>
                <a:sym typeface="Calibri"/>
              </a:rPr>
              <a:t>Les pompes à chaleur permettant d'utiliser la chaleur aérothermique, géothermique ou hydrothermale à un niveau de température utile nécessitent de l'électricité ou d'autres sources d'énergie auxiliaires pour fonctionner. L'énergie utilisée pour actionner les pompes à chaleur doit donc être déduite de la chaleur totale utilisable. </a:t>
            </a:r>
            <a:r>
              <a:rPr b="1" lang="en-US" sz="2000">
                <a:solidFill>
                  <a:schemeClr val="dk1"/>
                </a:solidFill>
                <a:latin typeface="Calibri"/>
                <a:ea typeface="Calibri"/>
                <a:cs typeface="Calibri"/>
                <a:sym typeface="Calibri"/>
              </a:rPr>
              <a:t>Ne sont prises en compte que les pompes à chaleur pour lesquelles le SPF est supérieur à 1,15 * 1/η.</a:t>
            </a:r>
            <a:endParaRPr b="1" sz="2000">
              <a:solidFill>
                <a:schemeClr val="dk1"/>
              </a:solidFill>
              <a:latin typeface="Calibri"/>
              <a:ea typeface="Calibri"/>
              <a:cs typeface="Calibri"/>
              <a:sym typeface="Calibri"/>
            </a:endParaRPr>
          </a:p>
        </p:txBody>
      </p:sp>
      <p:pic>
        <p:nvPicPr>
          <p:cNvPr id="328" name="Google Shape;328;p14">
            <a:hlinkClick r:id="rId3"/>
          </p:cNvPr>
          <p:cNvPicPr preferRelativeResize="0"/>
          <p:nvPr/>
        </p:nvPicPr>
        <p:blipFill rotWithShape="1">
          <a:blip r:embed="rId4">
            <a:alphaModFix/>
          </a:blip>
          <a:srcRect b="0" l="0" r="0" t="0"/>
          <a:stretch/>
        </p:blipFill>
        <p:spPr>
          <a:xfrm>
            <a:off x="7939497" y="871976"/>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329" name="Google Shape;329;p14"/>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sz="2000"/>
              <a:t>B.3.1 - PART DES ÉNERGIES RENOUVELABLES SUR SITE DANS LA CONSOMMATION TOTALE FINALE D'ÉNERGIE THERMIQUE POUR LES OPERATIONS IMMOBILIERES</a:t>
            </a:r>
            <a:endParaRPr sz="20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pic>
        <p:nvPicPr>
          <p:cNvPr id="334" name="Google Shape;334;p15"/>
          <p:cNvPicPr preferRelativeResize="0"/>
          <p:nvPr/>
        </p:nvPicPr>
        <p:blipFill rotWithShape="1">
          <a:blip r:embed="rId3">
            <a:alphaModFix/>
          </a:blip>
          <a:srcRect b="0" l="0" r="0" t="0"/>
          <a:stretch/>
        </p:blipFill>
        <p:spPr>
          <a:xfrm>
            <a:off x="6600007" y="5247974"/>
            <a:ext cx="2039986" cy="1108376"/>
          </a:xfrm>
          <a:prstGeom prst="rect">
            <a:avLst/>
          </a:prstGeom>
          <a:noFill/>
          <a:ln>
            <a:noFill/>
          </a:ln>
        </p:spPr>
      </p:pic>
      <p:sp>
        <p:nvSpPr>
          <p:cNvPr id="335" name="Google Shape;335;p15"/>
          <p:cNvSpPr txBox="1"/>
          <p:nvPr>
            <p:ph idx="12" type="sldNum"/>
          </p:nvPr>
        </p:nvSpPr>
        <p:spPr>
          <a:xfrm>
            <a:off x="7010400" y="6572250"/>
            <a:ext cx="2133600" cy="273761"/>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336" name="Google Shape;336;p15">
            <a:hlinkClick r:id="rId4"/>
          </p:cNvPr>
          <p:cNvPicPr preferRelativeResize="0"/>
          <p:nvPr/>
        </p:nvPicPr>
        <p:blipFill rotWithShape="1">
          <a:blip r:embed="rId5">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337" name="Google Shape;337;p15"/>
          <p:cNvSpPr txBox="1"/>
          <p:nvPr/>
        </p:nvSpPr>
        <p:spPr>
          <a:xfrm>
            <a:off x="243150" y="1473640"/>
            <a:ext cx="8777025" cy="167009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7F7F7F"/>
              </a:buClr>
              <a:buSzPts val="2200"/>
              <a:buFont typeface="Arial"/>
              <a:buNone/>
            </a:pPr>
            <a:r>
              <a:rPr b="1" lang="en-US" sz="2200">
                <a:solidFill>
                  <a:srgbClr val="7F7F7F"/>
                </a:solidFill>
                <a:latin typeface="Calibri"/>
                <a:ea typeface="Calibri"/>
                <a:cs typeface="Calibri"/>
                <a:sym typeface="Calibri"/>
              </a:rPr>
              <a:t>Les étapes de calcul sont les suivantes :</a:t>
            </a:r>
            <a:r>
              <a:rPr lang="en-US" sz="2200">
                <a:solidFill>
                  <a:schemeClr val="dk1"/>
                </a:solidFill>
                <a:latin typeface="Calibri"/>
                <a:ea typeface="Calibri"/>
                <a:cs typeface="Calibri"/>
                <a:sym typeface="Calibri"/>
              </a:rPr>
              <a:t> </a:t>
            </a:r>
            <a:endParaRPr sz="2200">
              <a:solidFill>
                <a:schemeClr val="dk1"/>
              </a:solidFill>
              <a:latin typeface="Calibri"/>
              <a:ea typeface="Calibri"/>
              <a:cs typeface="Calibri"/>
              <a:sym typeface="Calibri"/>
            </a:endParaRPr>
          </a:p>
          <a:p>
            <a:pPr indent="-457200" lvl="0" marL="457200" marR="0" rtl="0" algn="l">
              <a:spcBef>
                <a:spcPts val="360"/>
              </a:spcBef>
              <a:spcAft>
                <a:spcPts val="0"/>
              </a:spcAft>
              <a:buClr>
                <a:schemeClr val="dk1"/>
              </a:buClr>
              <a:buSzPts val="1800"/>
              <a:buFont typeface="Calibri"/>
              <a:buAutoNum type="arabicPeriod"/>
            </a:pPr>
            <a:r>
              <a:rPr lang="en-US" sz="1800">
                <a:solidFill>
                  <a:schemeClr val="dk1"/>
                </a:solidFill>
                <a:latin typeface="Calibri"/>
                <a:ea typeface="Calibri"/>
                <a:cs typeface="Calibri"/>
                <a:sym typeface="Calibri"/>
              </a:rPr>
              <a:t>Pour chaque bâtiment du quartier, calculer </a:t>
            </a:r>
            <a:r>
              <a:rPr b="1" lang="en-US" sz="1800">
                <a:solidFill>
                  <a:schemeClr val="dk1"/>
                </a:solidFill>
                <a:latin typeface="Calibri"/>
                <a:ea typeface="Calibri"/>
                <a:cs typeface="Calibri"/>
                <a:sym typeface="Calibri"/>
              </a:rPr>
              <a:t>la moyenne annuelle de l'énergie thermique produite et utilisée sur place à partir de sources renouvelables (par exemple, capteurs solaires, HP alimentés par PV, biomasse) pour couvrir la demande des </a:t>
            </a:r>
            <a:r>
              <a:rPr lang="en-US" sz="1800">
                <a:solidFill>
                  <a:schemeClr val="dk1"/>
                </a:solidFill>
                <a:latin typeface="Calibri"/>
                <a:ea typeface="Calibri"/>
                <a:cs typeface="Calibri"/>
                <a:sym typeface="Calibri"/>
              </a:rPr>
              <a:t>utilisations énergétiques prises en compte, en utilisant une valeur moyenne sur trois ans à partir des données surveillées (si disponibles), ou des calculs (comme décrit à B.1.4 - Énergie produite à partir de sources renouvelables dans la consommation totale d'énergie thermique)</a:t>
            </a:r>
            <a:endParaRPr sz="1800">
              <a:solidFill>
                <a:schemeClr val="dk1"/>
              </a:solidFill>
              <a:latin typeface="Calibri"/>
              <a:ea typeface="Calibri"/>
              <a:cs typeface="Calibri"/>
              <a:sym typeface="Calibri"/>
            </a:endParaRPr>
          </a:p>
          <a:p>
            <a:pPr indent="0" lvl="0" marL="0" marR="0" rtl="0" algn="l">
              <a:spcBef>
                <a:spcPts val="360"/>
              </a:spcBef>
              <a:spcAft>
                <a:spcPts val="0"/>
              </a:spcAft>
              <a:buClr>
                <a:schemeClr val="dk1"/>
              </a:buClr>
              <a:buSzPts val="1800"/>
              <a:buFont typeface="Arial"/>
              <a:buNone/>
            </a:pPr>
            <a:r>
              <a:t/>
            </a:r>
            <a:endParaRPr sz="1800">
              <a:solidFill>
                <a:schemeClr val="dk1"/>
              </a:solidFill>
              <a:latin typeface="Calibri"/>
              <a:ea typeface="Calibri"/>
              <a:cs typeface="Calibri"/>
              <a:sym typeface="Calibri"/>
            </a:endParaRPr>
          </a:p>
          <a:p>
            <a:pPr indent="-457200" lvl="0" marL="457200" marR="0" rtl="0" algn="l">
              <a:spcBef>
                <a:spcPts val="360"/>
              </a:spcBef>
              <a:spcAft>
                <a:spcPts val="0"/>
              </a:spcAft>
              <a:buClr>
                <a:schemeClr val="dk1"/>
              </a:buClr>
              <a:buSzPts val="1800"/>
              <a:buFont typeface="Calibri"/>
              <a:buAutoNum type="arabicPeriod"/>
            </a:pPr>
            <a:r>
              <a:rPr lang="en-US" sz="1800">
                <a:solidFill>
                  <a:schemeClr val="dk1"/>
                </a:solidFill>
                <a:latin typeface="Calibri"/>
                <a:ea typeface="Calibri"/>
                <a:cs typeface="Calibri"/>
                <a:sym typeface="Calibri"/>
              </a:rPr>
              <a:t>Pour chaque bâtiment du quartier, calculer l'</a:t>
            </a:r>
            <a:r>
              <a:rPr b="1" lang="en-US" sz="1800">
                <a:solidFill>
                  <a:schemeClr val="dk1"/>
                </a:solidFill>
                <a:latin typeface="Calibri"/>
                <a:ea typeface="Calibri"/>
                <a:cs typeface="Calibri"/>
                <a:sym typeface="Calibri"/>
              </a:rPr>
              <a:t>énergie thermique annuelle moyenne fournie (par exemple, pétrole, gaz naturel, chauffage urbain) au bâtiment pour couvrir les utilisations d'énergie prises en compte, à partir de données ou de calculs surveillés/mesurés (</a:t>
            </a:r>
            <a:r>
              <a:rPr lang="en-US" sz="1800">
                <a:solidFill>
                  <a:schemeClr val="dk1"/>
                </a:solidFill>
                <a:latin typeface="Calibri"/>
                <a:ea typeface="Calibri"/>
                <a:cs typeface="Calibri"/>
                <a:sym typeface="Calibri"/>
              </a:rPr>
              <a:t>comme décrit au point B.1.2 - consommation d'énergie thermique)</a:t>
            </a:r>
            <a:endParaRPr sz="1800">
              <a:solidFill>
                <a:schemeClr val="dk1"/>
              </a:solidFill>
              <a:latin typeface="Calibri"/>
              <a:ea typeface="Calibri"/>
              <a:cs typeface="Calibri"/>
              <a:sym typeface="Calibri"/>
            </a:endParaRPr>
          </a:p>
          <a:p>
            <a:pPr indent="-342900" lvl="0" marL="457200" marR="0" rtl="0" algn="l">
              <a:spcBef>
                <a:spcPts val="36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338" name="Google Shape;338;p15"/>
          <p:cNvSpPr txBox="1"/>
          <p:nvPr/>
        </p:nvSpPr>
        <p:spPr>
          <a:xfrm>
            <a:off x="268224" y="902208"/>
            <a:ext cx="7840606" cy="529777"/>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lang="en-US" sz="2400" u="sng">
                <a:solidFill>
                  <a:schemeClr val="dk1"/>
                </a:solidFill>
                <a:latin typeface="Calibri"/>
                <a:ea typeface="Calibri"/>
                <a:cs typeface="Calibri"/>
                <a:sym typeface="Calibri"/>
              </a:rPr>
              <a:t>MÉTHODE D'ÉVALUATION</a:t>
            </a:r>
            <a:endParaRPr sz="2400" u="sng">
              <a:solidFill>
                <a:schemeClr val="dk1"/>
              </a:solidFill>
              <a:latin typeface="Calibri"/>
              <a:ea typeface="Calibri"/>
              <a:cs typeface="Calibri"/>
              <a:sym typeface="Calibri"/>
            </a:endParaRPr>
          </a:p>
        </p:txBody>
      </p:sp>
      <p:sp>
        <p:nvSpPr>
          <p:cNvPr id="339" name="Google Shape;339;p15"/>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a:t>B.3.1 - PART DES ÉNERGIES RENOUVELABLES SUR SITE DANS LA CONSOMMATION TOTALE FINALE D'ÉNERGIE THERMIQUE POUR LES OPERATIONS IMMOBILIERES</a:t>
            </a:r>
            <a:endParaRPr b="1" u="sng">
              <a:solidFill>
                <a:srgbClr val="1A965E"/>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16"/>
          <p:cNvSpPr txBox="1"/>
          <p:nvPr>
            <p:ph idx="12" type="sldNum"/>
          </p:nvPr>
        </p:nvSpPr>
        <p:spPr>
          <a:xfrm>
            <a:off x="7010400" y="6572250"/>
            <a:ext cx="2133600" cy="273761"/>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345" name="Google Shape;345;p16">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346" name="Google Shape;346;p16"/>
          <p:cNvSpPr txBox="1"/>
          <p:nvPr/>
        </p:nvSpPr>
        <p:spPr>
          <a:xfrm>
            <a:off x="268224" y="902208"/>
            <a:ext cx="7840606" cy="529777"/>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lang="en-US" sz="2400" u="sng">
                <a:solidFill>
                  <a:schemeClr val="dk1"/>
                </a:solidFill>
                <a:latin typeface="Calibri"/>
                <a:ea typeface="Calibri"/>
                <a:cs typeface="Calibri"/>
                <a:sym typeface="Calibri"/>
              </a:rPr>
              <a:t>MÉTHODE D'ÉVALUATION</a:t>
            </a:r>
            <a:endParaRPr sz="2400" u="sng">
              <a:solidFill>
                <a:schemeClr val="dk1"/>
              </a:solidFill>
              <a:latin typeface="Calibri"/>
              <a:ea typeface="Calibri"/>
              <a:cs typeface="Calibri"/>
              <a:sym typeface="Calibri"/>
            </a:endParaRPr>
          </a:p>
        </p:txBody>
      </p:sp>
      <p:sp>
        <p:nvSpPr>
          <p:cNvPr id="347" name="Google Shape;347;p16"/>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a:t>B.3.1 - PART DES ÉNERGIES RENOUVELABLES SUR SITE DANS LA CONSOMMATION TOTALE FINALE D'ÉNERGIE THERMIQUE POUR LES OPERATIONS IMMOBILIERES</a:t>
            </a:r>
            <a:endParaRPr b="1" u="sng">
              <a:solidFill>
                <a:srgbClr val="1A965E"/>
              </a:solidFill>
            </a:endParaRPr>
          </a:p>
        </p:txBody>
      </p:sp>
      <p:pic>
        <p:nvPicPr>
          <p:cNvPr id="348" name="Google Shape;348;p16"/>
          <p:cNvPicPr preferRelativeResize="0"/>
          <p:nvPr/>
        </p:nvPicPr>
        <p:blipFill rotWithShape="1">
          <a:blip r:embed="rId5">
            <a:alphaModFix/>
          </a:blip>
          <a:srcRect b="0" l="0" r="0" t="0"/>
          <a:stretch/>
        </p:blipFill>
        <p:spPr>
          <a:xfrm>
            <a:off x="6724451" y="5148140"/>
            <a:ext cx="2046708" cy="1188720"/>
          </a:xfrm>
          <a:prstGeom prst="rect">
            <a:avLst/>
          </a:prstGeom>
          <a:noFill/>
          <a:ln>
            <a:noFill/>
          </a:ln>
        </p:spPr>
      </p:pic>
      <p:sp>
        <p:nvSpPr>
          <p:cNvPr id="349" name="Google Shape;349;p16"/>
          <p:cNvSpPr txBox="1"/>
          <p:nvPr/>
        </p:nvSpPr>
        <p:spPr>
          <a:xfrm>
            <a:off x="268224" y="1558548"/>
            <a:ext cx="8855825" cy="3495810"/>
          </a:xfrm>
          <a:prstGeom prst="rect">
            <a:avLst/>
          </a:prstGeom>
          <a:noFill/>
          <a:ln>
            <a:noFill/>
          </a:ln>
        </p:spPr>
        <p:txBody>
          <a:bodyPr anchorCtr="0" anchor="t" bIns="45700" lIns="91425" spcFirstLastPara="1" rIns="91425" wrap="square" tIns="45700">
            <a:noAutofit/>
          </a:bodyPr>
          <a:lstStyle/>
          <a:p>
            <a:pPr indent="-457200" lvl="0" marL="457200" marR="0" rtl="0" algn="l">
              <a:spcBef>
                <a:spcPts val="0"/>
              </a:spcBef>
              <a:spcAft>
                <a:spcPts val="0"/>
              </a:spcAft>
              <a:buClr>
                <a:schemeClr val="dk1"/>
              </a:buClr>
              <a:buSzPts val="2200"/>
              <a:buFont typeface="Calibri"/>
              <a:buAutoNum type="arabicPeriod" startAt="3"/>
            </a:pPr>
            <a:r>
              <a:rPr lang="en-US" sz="2200">
                <a:solidFill>
                  <a:schemeClr val="dk1"/>
                </a:solidFill>
                <a:latin typeface="Calibri"/>
                <a:ea typeface="Calibri"/>
                <a:cs typeface="Calibri"/>
                <a:sym typeface="Calibri"/>
              </a:rPr>
              <a:t>Additionnez l'</a:t>
            </a:r>
            <a:r>
              <a:rPr b="1" lang="en-US" sz="2200">
                <a:solidFill>
                  <a:schemeClr val="dk1"/>
                </a:solidFill>
                <a:latin typeface="Calibri"/>
                <a:ea typeface="Calibri"/>
                <a:cs typeface="Calibri"/>
                <a:sym typeface="Calibri"/>
              </a:rPr>
              <a:t>énergie thermique</a:t>
            </a:r>
            <a:r>
              <a:rPr lang="en-US" sz="2200">
                <a:solidFill>
                  <a:schemeClr val="dk1"/>
                </a:solidFill>
                <a:latin typeface="Calibri"/>
                <a:ea typeface="Calibri"/>
                <a:cs typeface="Calibri"/>
                <a:sym typeface="Calibri"/>
              </a:rPr>
              <a:t> annuelle</a:t>
            </a:r>
            <a:r>
              <a:rPr b="1" lang="en-US" sz="2200">
                <a:solidFill>
                  <a:schemeClr val="dk1"/>
                </a:solidFill>
                <a:latin typeface="Calibri"/>
                <a:ea typeface="Calibri"/>
                <a:cs typeface="Calibri"/>
                <a:sym typeface="Calibri"/>
              </a:rPr>
              <a:t> produite et utilisée sur place à partir de sources renouvelables de </a:t>
            </a:r>
            <a:r>
              <a:rPr lang="en-US" sz="2200">
                <a:solidFill>
                  <a:schemeClr val="dk1"/>
                </a:solidFill>
                <a:latin typeface="Calibri"/>
                <a:ea typeface="Calibri"/>
                <a:cs typeface="Calibri"/>
                <a:sym typeface="Calibri"/>
              </a:rPr>
              <a:t>chaque bâtiment jusqu'à un </a:t>
            </a:r>
            <a:r>
              <a:rPr b="1" lang="en-US" sz="2200">
                <a:solidFill>
                  <a:schemeClr val="dk1"/>
                </a:solidFill>
                <a:latin typeface="Calibri"/>
                <a:ea typeface="Calibri"/>
                <a:cs typeface="Calibri"/>
                <a:sym typeface="Calibri"/>
              </a:rPr>
              <a:t>total agrégé d'énergie thermique issue de SER, </a:t>
            </a:r>
            <a:r>
              <a:rPr lang="en-US" sz="2200">
                <a:solidFill>
                  <a:schemeClr val="dk1"/>
                </a:solidFill>
                <a:latin typeface="Calibri"/>
                <a:ea typeface="Calibri"/>
                <a:cs typeface="Calibri"/>
                <a:sym typeface="Calibri"/>
              </a:rPr>
              <a:t>[kWh</a:t>
            </a:r>
            <a:r>
              <a:rPr baseline="-25000" lang="en-US" sz="2200">
                <a:solidFill>
                  <a:schemeClr val="dk1"/>
                </a:solidFill>
                <a:latin typeface="Calibri"/>
                <a:ea typeface="Calibri"/>
                <a:cs typeface="Calibri"/>
                <a:sym typeface="Calibri"/>
              </a:rPr>
              <a:t>th,RES</a:t>
            </a:r>
            <a:r>
              <a:rPr lang="en-US" sz="2200">
                <a:solidFill>
                  <a:schemeClr val="dk1"/>
                </a:solidFill>
                <a:latin typeface="Calibri"/>
                <a:ea typeface="Calibri"/>
                <a:cs typeface="Calibri"/>
                <a:sym typeface="Calibri"/>
              </a:rPr>
              <a:t>/an]</a:t>
            </a:r>
            <a:endParaRPr sz="2200">
              <a:solidFill>
                <a:schemeClr val="dk1"/>
              </a:solidFill>
              <a:latin typeface="Calibri"/>
              <a:ea typeface="Calibri"/>
              <a:cs typeface="Calibri"/>
              <a:sym typeface="Calibri"/>
            </a:endParaRPr>
          </a:p>
          <a:p>
            <a:pPr indent="-457200" lvl="0" marL="457200" marR="0" rtl="0" algn="l">
              <a:spcBef>
                <a:spcPts val="440"/>
              </a:spcBef>
              <a:spcAft>
                <a:spcPts val="0"/>
              </a:spcAft>
              <a:buClr>
                <a:schemeClr val="dk1"/>
              </a:buClr>
              <a:buSzPts val="2200"/>
              <a:buFont typeface="Calibri"/>
              <a:buAutoNum type="arabicPeriod" startAt="3"/>
            </a:pPr>
            <a:r>
              <a:rPr lang="en-US" sz="2200">
                <a:solidFill>
                  <a:schemeClr val="dk1"/>
                </a:solidFill>
                <a:latin typeface="Calibri"/>
                <a:ea typeface="Calibri"/>
                <a:cs typeface="Calibri"/>
                <a:sym typeface="Calibri"/>
              </a:rPr>
              <a:t>Additionnez l'énergie thermique annuelle de chaque bâtiment à une </a:t>
            </a:r>
            <a:r>
              <a:rPr b="1" lang="en-US" sz="2200">
                <a:solidFill>
                  <a:schemeClr val="dk1"/>
                </a:solidFill>
                <a:latin typeface="Calibri"/>
                <a:ea typeface="Calibri"/>
                <a:cs typeface="Calibri"/>
                <a:sym typeface="Calibri"/>
              </a:rPr>
              <a:t>énergie thermique totale agrégée </a:t>
            </a:r>
            <a:r>
              <a:rPr lang="en-US" sz="2200">
                <a:solidFill>
                  <a:schemeClr val="dk1"/>
                </a:solidFill>
                <a:latin typeface="Calibri"/>
                <a:ea typeface="Calibri"/>
                <a:cs typeface="Calibri"/>
                <a:sym typeface="Calibri"/>
              </a:rPr>
              <a:t>(SER et conventionnelle)</a:t>
            </a:r>
            <a:r>
              <a:rPr b="1" lang="en-US" sz="2200">
                <a:solidFill>
                  <a:schemeClr val="dk1"/>
                </a:solidFill>
                <a:latin typeface="Calibri"/>
                <a:ea typeface="Calibri"/>
                <a:cs typeface="Calibri"/>
                <a:sym typeface="Calibri"/>
              </a:rPr>
              <a:t>, </a:t>
            </a:r>
            <a:r>
              <a:rPr lang="en-US" sz="2200">
                <a:solidFill>
                  <a:schemeClr val="dk1"/>
                </a:solidFill>
                <a:latin typeface="Calibri"/>
                <a:ea typeface="Calibri"/>
                <a:cs typeface="Calibri"/>
                <a:sym typeface="Calibri"/>
              </a:rPr>
              <a:t>[kWh</a:t>
            </a:r>
            <a:r>
              <a:rPr baseline="-25000" lang="en-US" sz="2200">
                <a:solidFill>
                  <a:schemeClr val="dk1"/>
                </a:solidFill>
                <a:latin typeface="Calibri"/>
                <a:ea typeface="Calibri"/>
                <a:cs typeface="Calibri"/>
                <a:sym typeface="Calibri"/>
              </a:rPr>
              <a:t>th</a:t>
            </a:r>
            <a:r>
              <a:rPr lang="en-US" sz="2200">
                <a:solidFill>
                  <a:schemeClr val="dk1"/>
                </a:solidFill>
                <a:latin typeface="Calibri"/>
                <a:ea typeface="Calibri"/>
                <a:cs typeface="Calibri"/>
                <a:sym typeface="Calibri"/>
              </a:rPr>
              <a:t>/an]</a:t>
            </a:r>
            <a:endParaRPr/>
          </a:p>
          <a:p>
            <a:pPr indent="-457200" lvl="0" marL="457200" marR="0" rtl="0" algn="l">
              <a:spcBef>
                <a:spcPts val="440"/>
              </a:spcBef>
              <a:spcAft>
                <a:spcPts val="0"/>
              </a:spcAft>
              <a:buClr>
                <a:schemeClr val="dk1"/>
              </a:buClr>
              <a:buSzPts val="2200"/>
              <a:buFont typeface="Calibri"/>
              <a:buAutoNum type="arabicPeriod" startAt="3"/>
            </a:pPr>
            <a:r>
              <a:rPr lang="en-US" sz="2200">
                <a:solidFill>
                  <a:schemeClr val="dk1"/>
                </a:solidFill>
                <a:latin typeface="Calibri"/>
                <a:ea typeface="Calibri"/>
                <a:cs typeface="Calibri"/>
                <a:sym typeface="Calibri"/>
              </a:rPr>
              <a:t>Calculer la valeur de l’indicateur en </a:t>
            </a:r>
            <a:r>
              <a:rPr b="1" lang="en-US" sz="2200">
                <a:solidFill>
                  <a:schemeClr val="dk1"/>
                </a:solidFill>
                <a:latin typeface="Calibri"/>
                <a:ea typeface="Calibri"/>
                <a:cs typeface="Calibri"/>
                <a:sym typeface="Calibri"/>
              </a:rPr>
              <a:t>pourcentage du rapport entre la quantité d’énergie thermique totale issue des SER </a:t>
            </a:r>
            <a:r>
              <a:rPr b="1" lang="en-US" sz="2200">
                <a:solidFill>
                  <a:srgbClr val="76923C"/>
                </a:solidFill>
                <a:latin typeface="Calibri"/>
                <a:ea typeface="Calibri"/>
                <a:cs typeface="Calibri"/>
                <a:sym typeface="Calibri"/>
              </a:rPr>
              <a:t>(étape 3) et </a:t>
            </a:r>
            <a:r>
              <a:rPr lang="en-US" sz="2200">
                <a:solidFill>
                  <a:schemeClr val="dk1"/>
                </a:solidFill>
                <a:latin typeface="Calibri"/>
                <a:ea typeface="Calibri"/>
                <a:cs typeface="Calibri"/>
                <a:sym typeface="Calibri"/>
              </a:rPr>
              <a:t>l’</a:t>
            </a:r>
            <a:r>
              <a:rPr b="1" lang="en-US" sz="2200">
                <a:solidFill>
                  <a:schemeClr val="dk1"/>
                </a:solidFill>
                <a:latin typeface="Calibri"/>
                <a:ea typeface="Calibri"/>
                <a:cs typeface="Calibri"/>
                <a:sym typeface="Calibri"/>
              </a:rPr>
              <a:t>énergie</a:t>
            </a:r>
            <a:r>
              <a:rPr lang="en-US" sz="2200">
                <a:solidFill>
                  <a:schemeClr val="dk1"/>
                </a:solidFill>
                <a:latin typeface="Calibri"/>
                <a:ea typeface="Calibri"/>
                <a:cs typeface="Calibri"/>
                <a:sym typeface="Calibri"/>
              </a:rPr>
              <a:t> thermique finale totale</a:t>
            </a:r>
            <a:r>
              <a:rPr b="1" lang="en-US" sz="2200">
                <a:solidFill>
                  <a:schemeClr val="dk1"/>
                </a:solidFill>
                <a:latin typeface="Calibri"/>
                <a:ea typeface="Calibri"/>
                <a:cs typeface="Calibri"/>
                <a:sym typeface="Calibri"/>
              </a:rPr>
              <a:t> (SER et conventionnelle) </a:t>
            </a:r>
            <a:r>
              <a:rPr b="1" lang="en-US" sz="2200">
                <a:solidFill>
                  <a:srgbClr val="76923C"/>
                </a:solidFill>
                <a:latin typeface="Calibri"/>
                <a:ea typeface="Calibri"/>
                <a:cs typeface="Calibri"/>
                <a:sym typeface="Calibri"/>
              </a:rPr>
              <a:t>(étape 4), [%]</a:t>
            </a:r>
            <a:endParaRPr sz="2200">
              <a:solidFill>
                <a:schemeClr val="dk1"/>
              </a:solidFill>
              <a:latin typeface="Calibri"/>
              <a:ea typeface="Calibri"/>
              <a:cs typeface="Calibri"/>
              <a:sym typeface="Calibri"/>
            </a:endParaRPr>
          </a:p>
          <a:p>
            <a:pPr indent="0" lvl="0" marL="0" marR="0" rtl="0" algn="l">
              <a:spcBef>
                <a:spcPts val="440"/>
              </a:spcBef>
              <a:spcAft>
                <a:spcPts val="0"/>
              </a:spcAft>
              <a:buClr>
                <a:schemeClr val="dk1"/>
              </a:buClr>
              <a:buSzPts val="2200"/>
              <a:buFont typeface="Arial"/>
              <a:buNone/>
            </a:pPr>
            <a:r>
              <a:t/>
            </a:r>
            <a:endParaRPr sz="2200">
              <a:solidFill>
                <a:schemeClr val="dk1"/>
              </a:solidFill>
              <a:latin typeface="Calibri"/>
              <a:ea typeface="Calibri"/>
              <a:cs typeface="Calibri"/>
              <a:sym typeface="Calibri"/>
            </a:endParaRPr>
          </a:p>
          <a:p>
            <a:pPr indent="-317500" lvl="0" marL="457200" marR="0" rtl="0" algn="l">
              <a:spcBef>
                <a:spcPts val="440"/>
              </a:spcBef>
              <a:spcAft>
                <a:spcPts val="0"/>
              </a:spcAft>
              <a:buClr>
                <a:schemeClr val="dk1"/>
              </a:buClr>
              <a:buSzPts val="2200"/>
              <a:buFont typeface="Calibri"/>
              <a:buNone/>
            </a:pPr>
            <a:r>
              <a:t/>
            </a:r>
            <a:endParaRPr sz="2200">
              <a:solidFill>
                <a:schemeClr val="dk1"/>
              </a:solidFill>
              <a:latin typeface="Calibri"/>
              <a:ea typeface="Calibri"/>
              <a:cs typeface="Calibri"/>
              <a:sym typeface="Calibri"/>
            </a:endParaRPr>
          </a:p>
          <a:p>
            <a:pPr indent="-317500" lvl="0" marL="457200" marR="0" rtl="0" algn="l">
              <a:spcBef>
                <a:spcPts val="440"/>
              </a:spcBef>
              <a:spcAft>
                <a:spcPts val="0"/>
              </a:spcAft>
              <a:buClr>
                <a:schemeClr val="dk1"/>
              </a:buClr>
              <a:buSzPts val="2200"/>
              <a:buFont typeface="Calibri"/>
              <a:buNone/>
            </a:pPr>
            <a:r>
              <a:t/>
            </a:r>
            <a:endParaRPr sz="2200">
              <a:solidFill>
                <a:schemeClr val="dk1"/>
              </a:solidFill>
              <a:latin typeface="Calibri"/>
              <a:ea typeface="Calibri"/>
              <a:cs typeface="Calibri"/>
              <a:sym typeface="Calibri"/>
            </a:endParaRPr>
          </a:p>
          <a:p>
            <a:pPr indent="-317500" lvl="0" marL="457200" marR="0" rtl="0" algn="l">
              <a:spcBef>
                <a:spcPts val="440"/>
              </a:spcBef>
              <a:spcAft>
                <a:spcPts val="0"/>
              </a:spcAft>
              <a:buClr>
                <a:schemeClr val="dk1"/>
              </a:buClr>
              <a:buSzPts val="2200"/>
              <a:buFont typeface="Calibri"/>
              <a:buNone/>
            </a:pPr>
            <a:r>
              <a:t/>
            </a:r>
            <a:endParaRPr sz="2200">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17"/>
          <p:cNvSpPr txBox="1"/>
          <p:nvPr>
            <p:ph idx="12" type="sldNum"/>
          </p:nvPr>
        </p:nvSpPr>
        <p:spPr>
          <a:xfrm>
            <a:off x="7010400" y="6581775"/>
            <a:ext cx="2133600" cy="2762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355" name="Google Shape;355;p17"/>
          <p:cNvSpPr txBox="1"/>
          <p:nvPr/>
        </p:nvSpPr>
        <p:spPr>
          <a:xfrm>
            <a:off x="268224" y="902208"/>
            <a:ext cx="7840606" cy="529777"/>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lang="en-US" sz="2400" u="sng">
                <a:solidFill>
                  <a:schemeClr val="dk1"/>
                </a:solidFill>
                <a:latin typeface="Calibri"/>
                <a:ea typeface="Calibri"/>
                <a:cs typeface="Calibri"/>
                <a:sym typeface="Calibri"/>
              </a:rPr>
              <a:t>RÉFÉRENCES et NORMES</a:t>
            </a:r>
            <a:endParaRPr sz="2400">
              <a:solidFill>
                <a:schemeClr val="dk1"/>
              </a:solidFill>
              <a:latin typeface="Calibri"/>
              <a:ea typeface="Calibri"/>
              <a:cs typeface="Calibri"/>
              <a:sym typeface="Calibri"/>
            </a:endParaRPr>
          </a:p>
        </p:txBody>
      </p:sp>
      <p:sp>
        <p:nvSpPr>
          <p:cNvPr id="356" name="Google Shape;356;p17"/>
          <p:cNvSpPr txBox="1"/>
          <p:nvPr/>
        </p:nvSpPr>
        <p:spPr>
          <a:xfrm>
            <a:off x="268224" y="1320800"/>
            <a:ext cx="8855825" cy="4519384"/>
          </a:xfrm>
          <a:prstGeom prst="rect">
            <a:avLst/>
          </a:prstGeom>
          <a:noFill/>
          <a:ln>
            <a:noFill/>
          </a:ln>
        </p:spPr>
        <p:txBody>
          <a:bodyPr anchorCtr="0" anchor="t" bIns="45700" lIns="91425" spcFirstLastPara="1" rIns="91425" wrap="square" tIns="45700">
            <a:noAutofit/>
          </a:bodyPr>
          <a:lstStyle/>
          <a:p>
            <a:pPr indent="-361950" lvl="0" marL="361950" marR="0" rtl="0" algn="l">
              <a:spcBef>
                <a:spcPts val="0"/>
              </a:spcBef>
              <a:spcAft>
                <a:spcPts val="0"/>
              </a:spcAft>
              <a:buClr>
                <a:schemeClr val="dk1"/>
              </a:buClr>
              <a:buSzPts val="2200"/>
              <a:buFont typeface="Arial"/>
              <a:buNone/>
            </a:pPr>
            <a:r>
              <a:rPr b="1" lang="en-US" sz="2200">
                <a:solidFill>
                  <a:schemeClr val="dk1"/>
                </a:solidFill>
                <a:latin typeface="Calibri"/>
                <a:ea typeface="Calibri"/>
                <a:cs typeface="Calibri"/>
                <a:sym typeface="Calibri"/>
              </a:rPr>
              <a:t>ROUGE 2018. </a:t>
            </a:r>
            <a:r>
              <a:rPr lang="en-US" sz="2200">
                <a:solidFill>
                  <a:schemeClr val="dk1"/>
                </a:solidFill>
                <a:latin typeface="Calibri"/>
                <a:ea typeface="Calibri"/>
                <a:cs typeface="Calibri"/>
                <a:sym typeface="Calibri"/>
              </a:rPr>
              <a:t>Directive (UE) 2018/2001 du Parlement européen et du Conseil du 11 décembre 2018 relative à la promotion de l'utilisation de l'énergie produite à partir de sources renouvelables (refonte). Bruxelles : Commission européenne. http://data.europa.eu/eli/dir/2018/2001/oj </a:t>
            </a:r>
            <a:endParaRPr sz="2200">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2200"/>
              <a:buFont typeface="Arial"/>
              <a:buNone/>
            </a:pPr>
            <a:r>
              <a:rPr b="1" lang="en-US" sz="2200">
                <a:solidFill>
                  <a:schemeClr val="dk1"/>
                </a:solidFill>
                <a:latin typeface="Calibri"/>
                <a:ea typeface="Calibri"/>
                <a:cs typeface="Calibri"/>
                <a:sym typeface="Calibri"/>
              </a:rPr>
              <a:t>2013/114/UE</a:t>
            </a:r>
            <a:r>
              <a:rPr lang="en-US" sz="2200">
                <a:solidFill>
                  <a:schemeClr val="dk1"/>
                </a:solidFill>
                <a:latin typeface="Calibri"/>
                <a:ea typeface="Calibri"/>
                <a:cs typeface="Calibri"/>
                <a:sym typeface="Calibri"/>
              </a:rPr>
              <a:t> : décision de la Commission du 1er mars 2013</a:t>
            </a:r>
            <a:endParaRPr/>
          </a:p>
          <a:p>
            <a:pPr indent="-395288" lvl="0" marL="395288" marR="0" rtl="0" algn="l">
              <a:spcBef>
                <a:spcPts val="0"/>
              </a:spcBef>
              <a:spcAft>
                <a:spcPts val="0"/>
              </a:spcAft>
              <a:buClr>
                <a:schemeClr val="dk1"/>
              </a:buClr>
              <a:buSzPts val="2200"/>
              <a:buFont typeface="Arial"/>
              <a:buNone/>
            </a:pPr>
            <a:r>
              <a:rPr b="1" lang="en-US" sz="2200">
                <a:solidFill>
                  <a:schemeClr val="dk1"/>
                </a:solidFill>
                <a:latin typeface="Calibri"/>
                <a:ea typeface="Calibri"/>
                <a:cs typeface="Calibri"/>
                <a:sym typeface="Calibri"/>
              </a:rPr>
              <a:t>EN 15603</a:t>
            </a:r>
            <a:r>
              <a:rPr lang="en-US" sz="2200">
                <a:solidFill>
                  <a:schemeClr val="dk1"/>
                </a:solidFill>
                <a:latin typeface="Calibri"/>
                <a:ea typeface="Calibri"/>
                <a:cs typeface="Calibri"/>
                <a:sym typeface="Calibri"/>
              </a:rPr>
              <a:t>:2008 - Performance énergétique des bâtiments. Consommation énergétique globale et définition des notations énergétiques. Bruxelles : Comité européen de normalisation.</a:t>
            </a:r>
            <a:endParaRPr/>
          </a:p>
          <a:p>
            <a:pPr indent="-395288" lvl="0" marL="395288" marR="0" rtl="0" algn="l">
              <a:spcBef>
                <a:spcPts val="0"/>
              </a:spcBef>
              <a:spcAft>
                <a:spcPts val="0"/>
              </a:spcAft>
              <a:buClr>
                <a:schemeClr val="dk1"/>
              </a:buClr>
              <a:buSzPts val="2200"/>
              <a:buFont typeface="Arial"/>
              <a:buNone/>
            </a:pPr>
            <a:r>
              <a:rPr b="1" lang="en-US" sz="2200">
                <a:solidFill>
                  <a:schemeClr val="dk1"/>
                </a:solidFill>
                <a:latin typeface="Calibri"/>
                <a:ea typeface="Calibri"/>
                <a:cs typeface="Calibri"/>
                <a:sym typeface="Calibri"/>
              </a:rPr>
              <a:t>EN 13790</a:t>
            </a:r>
            <a:r>
              <a:rPr lang="en-US" sz="2200">
                <a:solidFill>
                  <a:schemeClr val="dk1"/>
                </a:solidFill>
                <a:latin typeface="Calibri"/>
                <a:ea typeface="Calibri"/>
                <a:cs typeface="Calibri"/>
                <a:sym typeface="Calibri"/>
              </a:rPr>
              <a:t>:2008 - Performance énergétique des bâtiments. Calcul de la consommation d'énergie pour le chauffage et le refroidissement des locaux. Bruxelles : Comité européen de normalisation.</a:t>
            </a:r>
            <a:endParaRPr/>
          </a:p>
          <a:p>
            <a:pPr indent="-395288" lvl="0" marL="395288" marR="0" rtl="0" algn="l">
              <a:spcBef>
                <a:spcPts val="0"/>
              </a:spcBef>
              <a:spcAft>
                <a:spcPts val="0"/>
              </a:spcAft>
              <a:buClr>
                <a:schemeClr val="dk1"/>
              </a:buClr>
              <a:buSzPts val="2200"/>
              <a:buFont typeface="Arial"/>
              <a:buNone/>
            </a:pPr>
            <a:r>
              <a:rPr b="1" lang="en-US" sz="2200">
                <a:solidFill>
                  <a:schemeClr val="dk1"/>
                </a:solidFill>
                <a:latin typeface="Calibri"/>
                <a:ea typeface="Calibri"/>
                <a:cs typeface="Calibri"/>
                <a:sym typeface="Calibri"/>
              </a:rPr>
              <a:t>Niveau(x)</a:t>
            </a:r>
            <a:r>
              <a:rPr lang="en-US" sz="2200">
                <a:solidFill>
                  <a:schemeClr val="dk1"/>
                </a:solidFill>
                <a:latin typeface="Calibri"/>
                <a:ea typeface="Calibri"/>
                <a:cs typeface="Calibri"/>
                <a:sym typeface="Calibri"/>
              </a:rPr>
              <a:t> Partie 1-2 - Version bêta. Bruxelles : Commission européenne. https://environment.ec.europa.eu/topics/circular-economy/levels_en</a:t>
            </a:r>
            <a:endParaRPr/>
          </a:p>
          <a:p>
            <a:pPr indent="-395288" lvl="0" marL="395288" marR="0" rtl="0" algn="l">
              <a:spcBef>
                <a:spcPts val="0"/>
              </a:spcBef>
              <a:spcAft>
                <a:spcPts val="0"/>
              </a:spcAft>
              <a:buClr>
                <a:schemeClr val="dk1"/>
              </a:buClr>
              <a:buSzPts val="2200"/>
              <a:buFont typeface="Arial"/>
              <a:buNone/>
            </a:pPr>
            <a:r>
              <a:t/>
            </a:r>
            <a:endParaRPr sz="2200">
              <a:solidFill>
                <a:schemeClr val="dk1"/>
              </a:solidFill>
              <a:latin typeface="Calibri"/>
              <a:ea typeface="Calibri"/>
              <a:cs typeface="Calibri"/>
              <a:sym typeface="Calibri"/>
            </a:endParaRPr>
          </a:p>
          <a:p>
            <a:pPr indent="-395288" lvl="0" marL="395288" marR="0" rtl="0" algn="l">
              <a:spcBef>
                <a:spcPts val="0"/>
              </a:spcBef>
              <a:spcAft>
                <a:spcPts val="0"/>
              </a:spcAft>
              <a:buClr>
                <a:schemeClr val="dk1"/>
              </a:buClr>
              <a:buSzPts val="2200"/>
              <a:buFont typeface="Arial"/>
              <a:buNone/>
            </a:pPr>
            <a:r>
              <a:t/>
            </a:r>
            <a:endParaRPr sz="2200">
              <a:solidFill>
                <a:schemeClr val="dk1"/>
              </a:solidFill>
              <a:latin typeface="Calibri"/>
              <a:ea typeface="Calibri"/>
              <a:cs typeface="Calibri"/>
              <a:sym typeface="Calibri"/>
            </a:endParaRPr>
          </a:p>
        </p:txBody>
      </p:sp>
      <p:pic>
        <p:nvPicPr>
          <p:cNvPr id="357" name="Google Shape;357;p17">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358" name="Google Shape;358;p17"/>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sz="2000"/>
              <a:t>B.3.1 - PART DES ÉNERGIES RENOUVELABLES SUR SITE DANS LA CONSOMMATION TOTALE FINALE D'ÉNERGIE THERMIQUE POUR LES OPERATIONS IMMOBILIERES</a:t>
            </a:r>
            <a:endParaRPr sz="20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18"/>
          <p:cNvSpPr txBox="1"/>
          <p:nvPr>
            <p:ph idx="12" type="sldNum"/>
          </p:nvPr>
        </p:nvSpPr>
        <p:spPr>
          <a:xfrm>
            <a:off x="7010400" y="6581775"/>
            <a:ext cx="2133600" cy="2762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364" name="Google Shape;364;p18">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365" name="Google Shape;365;p18"/>
          <p:cNvSpPr txBox="1"/>
          <p:nvPr/>
        </p:nvSpPr>
        <p:spPr>
          <a:xfrm>
            <a:off x="268224" y="902208"/>
            <a:ext cx="7840606" cy="529777"/>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lang="en-US" sz="2400" u="sng">
                <a:solidFill>
                  <a:schemeClr val="dk1"/>
                </a:solidFill>
                <a:latin typeface="Calibri"/>
                <a:ea typeface="Calibri"/>
                <a:cs typeface="Calibri"/>
                <a:sym typeface="Calibri"/>
              </a:rPr>
              <a:t>RÉFÉRENCES et NORMES</a:t>
            </a:r>
            <a:endParaRPr sz="2400">
              <a:solidFill>
                <a:schemeClr val="dk1"/>
              </a:solidFill>
              <a:latin typeface="Calibri"/>
              <a:ea typeface="Calibri"/>
              <a:cs typeface="Calibri"/>
              <a:sym typeface="Calibri"/>
            </a:endParaRPr>
          </a:p>
        </p:txBody>
      </p:sp>
      <p:sp>
        <p:nvSpPr>
          <p:cNvPr id="366" name="Google Shape;366;p18"/>
          <p:cNvSpPr txBox="1"/>
          <p:nvPr>
            <p:ph type="title"/>
          </p:nvPr>
        </p:nvSpPr>
        <p:spPr>
          <a:xfrm>
            <a:off x="0" y="0"/>
            <a:ext cx="9144000" cy="709613"/>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7F7F7F"/>
              </a:buClr>
              <a:buSzPts val="2000"/>
              <a:buFont typeface="Calibri"/>
              <a:buNone/>
            </a:pPr>
            <a:r>
              <a:rPr lang="en-US"/>
              <a:t>B.3.1 - PART DES ÉNERGIES RENOUVELABLES SUR SITE DANS LA CONSOMMATION TOTALE FINALE D'ÉNERGIE THERMIQUE POUR LES OPERATIONS IMMOBILIERES</a:t>
            </a:r>
            <a:endParaRPr b="1" u="sng">
              <a:solidFill>
                <a:srgbClr val="1A965E"/>
              </a:solidFill>
            </a:endParaRPr>
          </a:p>
        </p:txBody>
      </p:sp>
      <p:sp>
        <p:nvSpPr>
          <p:cNvPr id="367" name="Google Shape;367;p18"/>
          <p:cNvSpPr/>
          <p:nvPr/>
        </p:nvSpPr>
        <p:spPr>
          <a:xfrm>
            <a:off x="352982" y="1431985"/>
            <a:ext cx="8791017"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https://ec.europa.eu/energy/en/topics/energy-strategy-and-energy-union/clean-energy-all-europeans</a:t>
            </a:r>
            <a:endParaRPr/>
          </a:p>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pic>
        <p:nvPicPr>
          <p:cNvPr id="368" name="Google Shape;368;p18"/>
          <p:cNvPicPr preferRelativeResize="0"/>
          <p:nvPr/>
        </p:nvPicPr>
        <p:blipFill rotWithShape="1">
          <a:blip r:embed="rId5">
            <a:alphaModFix/>
          </a:blip>
          <a:srcRect b="0" l="0" r="0" t="0"/>
          <a:stretch/>
        </p:blipFill>
        <p:spPr>
          <a:xfrm>
            <a:off x="3064614" y="1822447"/>
            <a:ext cx="4505324" cy="4163683"/>
          </a:xfrm>
          <a:prstGeom prst="rect">
            <a:avLst/>
          </a:prstGeom>
          <a:noFill/>
          <a:ln>
            <a:noFill/>
          </a:ln>
        </p:spPr>
      </p:pic>
      <p:sp>
        <p:nvSpPr>
          <p:cNvPr id="369" name="Google Shape;369;p18"/>
          <p:cNvSpPr txBox="1"/>
          <p:nvPr/>
        </p:nvSpPr>
        <p:spPr>
          <a:xfrm>
            <a:off x="3108419" y="3446346"/>
            <a:ext cx="815882" cy="227948"/>
          </a:xfrm>
          <a:prstGeom prst="rect">
            <a:avLst/>
          </a:prstGeom>
          <a:solidFill>
            <a:srgbClr val="F2F2F2"/>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a:solidFill>
                  <a:srgbClr val="7F7F7F"/>
                </a:solidFill>
                <a:latin typeface="Arial"/>
                <a:ea typeface="Arial"/>
                <a:cs typeface="Arial"/>
                <a:sym typeface="Arial"/>
              </a:rPr>
              <a:t>Efficacité Energétique</a:t>
            </a:r>
            <a:endParaRPr b="1" sz="700">
              <a:solidFill>
                <a:srgbClr val="7F7F7F"/>
              </a:solidFill>
              <a:latin typeface="Arial"/>
              <a:ea typeface="Arial"/>
              <a:cs typeface="Arial"/>
              <a:sym typeface="Arial"/>
            </a:endParaRPr>
          </a:p>
        </p:txBody>
      </p:sp>
      <p:sp>
        <p:nvSpPr>
          <p:cNvPr id="370" name="Google Shape;370;p18"/>
          <p:cNvSpPr txBox="1"/>
          <p:nvPr/>
        </p:nvSpPr>
        <p:spPr>
          <a:xfrm>
            <a:off x="3113182" y="4403609"/>
            <a:ext cx="815882" cy="227948"/>
          </a:xfrm>
          <a:prstGeom prst="rect">
            <a:avLst/>
          </a:prstGeom>
          <a:solidFill>
            <a:srgbClr val="F2F2F2"/>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a:solidFill>
                  <a:srgbClr val="7F7F7F"/>
                </a:solidFill>
                <a:latin typeface="Arial"/>
                <a:ea typeface="Arial"/>
                <a:cs typeface="Arial"/>
                <a:sym typeface="Arial"/>
              </a:rPr>
              <a:t>Régulation Electrique</a:t>
            </a:r>
            <a:endParaRPr b="1" sz="700">
              <a:solidFill>
                <a:srgbClr val="7F7F7F"/>
              </a:solidFill>
              <a:latin typeface="Arial"/>
              <a:ea typeface="Arial"/>
              <a:cs typeface="Arial"/>
              <a:sym typeface="Arial"/>
            </a:endParaRPr>
          </a:p>
        </p:txBody>
      </p:sp>
      <p:sp>
        <p:nvSpPr>
          <p:cNvPr id="371" name="Google Shape;371;p18"/>
          <p:cNvSpPr txBox="1"/>
          <p:nvPr/>
        </p:nvSpPr>
        <p:spPr>
          <a:xfrm>
            <a:off x="3103657" y="5241808"/>
            <a:ext cx="815882" cy="227948"/>
          </a:xfrm>
          <a:prstGeom prst="rect">
            <a:avLst/>
          </a:prstGeom>
          <a:solidFill>
            <a:srgbClr val="F2F2F2"/>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a:solidFill>
                  <a:srgbClr val="7F7F7F"/>
                </a:solidFill>
                <a:latin typeface="Arial"/>
                <a:ea typeface="Arial"/>
                <a:cs typeface="Arial"/>
                <a:sym typeface="Arial"/>
              </a:rPr>
              <a:t>Préparation au risque</a:t>
            </a:r>
            <a:endParaRPr b="1" sz="700">
              <a:solidFill>
                <a:srgbClr val="7F7F7F"/>
              </a:solidFill>
              <a:latin typeface="Arial"/>
              <a:ea typeface="Arial"/>
              <a:cs typeface="Arial"/>
              <a:sym typeface="Arial"/>
            </a:endParaRPr>
          </a:p>
        </p:txBody>
      </p:sp>
      <p:sp>
        <p:nvSpPr>
          <p:cNvPr id="372" name="Google Shape;372;p18"/>
          <p:cNvSpPr txBox="1"/>
          <p:nvPr/>
        </p:nvSpPr>
        <p:spPr>
          <a:xfrm>
            <a:off x="3138899" y="2423160"/>
            <a:ext cx="815882" cy="335669"/>
          </a:xfrm>
          <a:prstGeom prst="rect">
            <a:avLst/>
          </a:prstGeom>
          <a:solidFill>
            <a:srgbClr val="F2F2F2"/>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a:solidFill>
                  <a:srgbClr val="7F7F7F"/>
                </a:solidFill>
                <a:latin typeface="Arial"/>
                <a:ea typeface="Arial"/>
                <a:cs typeface="Arial"/>
                <a:sym typeface="Arial"/>
              </a:rPr>
              <a:t>Performance Energétique des Bâtiments</a:t>
            </a:r>
            <a:endParaRPr b="1" sz="700">
              <a:solidFill>
                <a:srgbClr val="7F7F7F"/>
              </a:solidFill>
              <a:latin typeface="Arial"/>
              <a:ea typeface="Arial"/>
              <a:cs typeface="Arial"/>
              <a:sym typeface="Arial"/>
            </a:endParaRPr>
          </a:p>
        </p:txBody>
      </p:sp>
      <p:sp>
        <p:nvSpPr>
          <p:cNvPr id="373" name="Google Shape;373;p18"/>
          <p:cNvSpPr txBox="1"/>
          <p:nvPr/>
        </p:nvSpPr>
        <p:spPr>
          <a:xfrm>
            <a:off x="3116039" y="2903220"/>
            <a:ext cx="815882" cy="227948"/>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a:solidFill>
                  <a:srgbClr val="7F7F7F"/>
                </a:solidFill>
                <a:latin typeface="Arial"/>
                <a:ea typeface="Arial"/>
                <a:cs typeface="Arial"/>
                <a:sym typeface="Arial"/>
              </a:rPr>
              <a:t>Energie Renouvelable</a:t>
            </a:r>
            <a:endParaRPr b="1" sz="700">
              <a:solidFill>
                <a:srgbClr val="7F7F7F"/>
              </a:solidFill>
              <a:latin typeface="Arial"/>
              <a:ea typeface="Arial"/>
              <a:cs typeface="Arial"/>
              <a:sym typeface="Arial"/>
            </a:endParaRPr>
          </a:p>
        </p:txBody>
      </p:sp>
      <p:sp>
        <p:nvSpPr>
          <p:cNvPr id="374" name="Google Shape;374;p18"/>
          <p:cNvSpPr txBox="1"/>
          <p:nvPr/>
        </p:nvSpPr>
        <p:spPr>
          <a:xfrm>
            <a:off x="3126199" y="3901440"/>
            <a:ext cx="815882" cy="335669"/>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a:solidFill>
                  <a:srgbClr val="7F7F7F"/>
                </a:solidFill>
                <a:latin typeface="Arial"/>
                <a:ea typeface="Arial"/>
                <a:cs typeface="Arial"/>
                <a:sym typeface="Arial"/>
              </a:rPr>
              <a:t>Gouvernance de l’Energie de l’union</a:t>
            </a:r>
            <a:endParaRPr b="1" sz="700">
              <a:solidFill>
                <a:srgbClr val="7F7F7F"/>
              </a:solidFill>
              <a:latin typeface="Arial"/>
              <a:ea typeface="Arial"/>
              <a:cs typeface="Arial"/>
              <a:sym typeface="Arial"/>
            </a:endParaRPr>
          </a:p>
        </p:txBody>
      </p:sp>
      <p:sp>
        <p:nvSpPr>
          <p:cNvPr id="375" name="Google Shape;375;p18"/>
          <p:cNvSpPr txBox="1"/>
          <p:nvPr/>
        </p:nvSpPr>
        <p:spPr>
          <a:xfrm>
            <a:off x="3121119" y="4775200"/>
            <a:ext cx="815882" cy="227948"/>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a:solidFill>
                  <a:srgbClr val="7F7F7F"/>
                </a:solidFill>
                <a:latin typeface="Arial"/>
                <a:ea typeface="Arial"/>
                <a:cs typeface="Arial"/>
                <a:sym typeface="Arial"/>
              </a:rPr>
              <a:t>Directive sur l’Electricité</a:t>
            </a:r>
            <a:endParaRPr b="1" sz="700">
              <a:solidFill>
                <a:srgbClr val="7F7F7F"/>
              </a:solidFill>
              <a:latin typeface="Arial"/>
              <a:ea typeface="Arial"/>
              <a:cs typeface="Arial"/>
              <a:sym typeface="Arial"/>
            </a:endParaRPr>
          </a:p>
        </p:txBody>
      </p:sp>
      <p:sp>
        <p:nvSpPr>
          <p:cNvPr id="376" name="Google Shape;376;p18"/>
          <p:cNvSpPr txBox="1"/>
          <p:nvPr/>
        </p:nvSpPr>
        <p:spPr>
          <a:xfrm>
            <a:off x="3136359" y="5699760"/>
            <a:ext cx="815882" cy="120226"/>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a:solidFill>
                  <a:srgbClr val="7F7F7F"/>
                </a:solidFill>
                <a:latin typeface="Arial"/>
                <a:ea typeface="Arial"/>
                <a:cs typeface="Arial"/>
                <a:sym typeface="Arial"/>
              </a:rPr>
              <a:t>ACER</a:t>
            </a:r>
            <a:endParaRPr b="1" sz="700">
              <a:solidFill>
                <a:srgbClr val="7F7F7F"/>
              </a:solidFill>
              <a:latin typeface="Arial"/>
              <a:ea typeface="Arial"/>
              <a:cs typeface="Arial"/>
              <a:sym typeface="Arial"/>
            </a:endParaRPr>
          </a:p>
        </p:txBody>
      </p:sp>
      <p:sp>
        <p:nvSpPr>
          <p:cNvPr id="377" name="Google Shape;377;p18"/>
          <p:cNvSpPr txBox="1"/>
          <p:nvPr/>
        </p:nvSpPr>
        <p:spPr>
          <a:xfrm>
            <a:off x="4794979" y="2481146"/>
            <a:ext cx="615221" cy="227948"/>
          </a:xfrm>
          <a:prstGeom prst="rect">
            <a:avLst/>
          </a:prstGeom>
          <a:solidFill>
            <a:srgbClr val="92D050"/>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u="sng">
                <a:solidFill>
                  <a:srgbClr val="0070C0"/>
                </a:solidFill>
                <a:latin typeface="Arial"/>
                <a:ea typeface="Arial"/>
                <a:cs typeface="Arial"/>
                <a:sym typeface="Arial"/>
              </a:rPr>
              <a:t>Accord Politique</a:t>
            </a:r>
            <a:endParaRPr b="1" sz="700" u="sng">
              <a:solidFill>
                <a:srgbClr val="0070C0"/>
              </a:solidFill>
              <a:latin typeface="Arial"/>
              <a:ea typeface="Arial"/>
              <a:cs typeface="Arial"/>
              <a:sym typeface="Arial"/>
            </a:endParaRPr>
          </a:p>
        </p:txBody>
      </p:sp>
      <p:sp>
        <p:nvSpPr>
          <p:cNvPr id="378" name="Google Shape;378;p18"/>
          <p:cNvSpPr txBox="1"/>
          <p:nvPr/>
        </p:nvSpPr>
        <p:spPr>
          <a:xfrm>
            <a:off x="4794979" y="3923866"/>
            <a:ext cx="615221" cy="227948"/>
          </a:xfrm>
          <a:prstGeom prst="rect">
            <a:avLst/>
          </a:prstGeom>
          <a:solidFill>
            <a:srgbClr val="92D050"/>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u="sng">
                <a:solidFill>
                  <a:srgbClr val="0070C0"/>
                </a:solidFill>
                <a:latin typeface="Arial"/>
                <a:ea typeface="Arial"/>
                <a:cs typeface="Arial"/>
                <a:sym typeface="Arial"/>
              </a:rPr>
              <a:t>Accord Politique</a:t>
            </a:r>
            <a:endParaRPr b="1" sz="700" u="sng">
              <a:solidFill>
                <a:srgbClr val="0070C0"/>
              </a:solidFill>
              <a:latin typeface="Arial"/>
              <a:ea typeface="Arial"/>
              <a:cs typeface="Arial"/>
              <a:sym typeface="Arial"/>
            </a:endParaRPr>
          </a:p>
        </p:txBody>
      </p:sp>
      <p:sp>
        <p:nvSpPr>
          <p:cNvPr id="379" name="Google Shape;379;p18"/>
          <p:cNvSpPr txBox="1"/>
          <p:nvPr/>
        </p:nvSpPr>
        <p:spPr>
          <a:xfrm>
            <a:off x="4800059" y="4411546"/>
            <a:ext cx="615221" cy="227948"/>
          </a:xfrm>
          <a:prstGeom prst="rect">
            <a:avLst/>
          </a:prstGeom>
          <a:solidFill>
            <a:srgbClr val="92D050"/>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u="sng">
                <a:solidFill>
                  <a:srgbClr val="0070C0"/>
                </a:solidFill>
                <a:latin typeface="Arial"/>
                <a:ea typeface="Arial"/>
                <a:cs typeface="Arial"/>
                <a:sym typeface="Arial"/>
              </a:rPr>
              <a:t>Accord Politique</a:t>
            </a:r>
            <a:endParaRPr b="1" sz="700" u="sng">
              <a:solidFill>
                <a:srgbClr val="0070C0"/>
              </a:solidFill>
              <a:latin typeface="Arial"/>
              <a:ea typeface="Arial"/>
              <a:cs typeface="Arial"/>
              <a:sym typeface="Arial"/>
            </a:endParaRPr>
          </a:p>
        </p:txBody>
      </p:sp>
      <p:sp>
        <p:nvSpPr>
          <p:cNvPr id="380" name="Google Shape;380;p18"/>
          <p:cNvSpPr txBox="1"/>
          <p:nvPr/>
        </p:nvSpPr>
        <p:spPr>
          <a:xfrm>
            <a:off x="4789899" y="4807786"/>
            <a:ext cx="615221" cy="227948"/>
          </a:xfrm>
          <a:prstGeom prst="rect">
            <a:avLst/>
          </a:prstGeom>
          <a:solidFill>
            <a:srgbClr val="92D050"/>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u="sng">
                <a:solidFill>
                  <a:srgbClr val="0070C0"/>
                </a:solidFill>
                <a:latin typeface="Arial"/>
                <a:ea typeface="Arial"/>
                <a:cs typeface="Arial"/>
                <a:sym typeface="Arial"/>
              </a:rPr>
              <a:t>Accord Politique</a:t>
            </a:r>
            <a:endParaRPr b="1" sz="700" u="sng">
              <a:solidFill>
                <a:srgbClr val="0070C0"/>
              </a:solidFill>
              <a:latin typeface="Arial"/>
              <a:ea typeface="Arial"/>
              <a:cs typeface="Arial"/>
              <a:sym typeface="Arial"/>
            </a:endParaRPr>
          </a:p>
        </p:txBody>
      </p:sp>
      <p:sp>
        <p:nvSpPr>
          <p:cNvPr id="381" name="Google Shape;381;p18"/>
          <p:cNvSpPr txBox="1"/>
          <p:nvPr/>
        </p:nvSpPr>
        <p:spPr>
          <a:xfrm>
            <a:off x="4769579" y="5229426"/>
            <a:ext cx="615221" cy="227948"/>
          </a:xfrm>
          <a:prstGeom prst="rect">
            <a:avLst/>
          </a:prstGeom>
          <a:solidFill>
            <a:srgbClr val="92D050"/>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u="sng">
                <a:solidFill>
                  <a:srgbClr val="0070C0"/>
                </a:solidFill>
                <a:latin typeface="Arial"/>
                <a:ea typeface="Arial"/>
                <a:cs typeface="Arial"/>
                <a:sym typeface="Arial"/>
              </a:rPr>
              <a:t>Accord Politique</a:t>
            </a:r>
            <a:endParaRPr b="1" sz="700" u="sng">
              <a:solidFill>
                <a:srgbClr val="0070C0"/>
              </a:solidFill>
              <a:latin typeface="Arial"/>
              <a:ea typeface="Arial"/>
              <a:cs typeface="Arial"/>
              <a:sym typeface="Arial"/>
            </a:endParaRPr>
          </a:p>
        </p:txBody>
      </p:sp>
      <p:sp>
        <p:nvSpPr>
          <p:cNvPr id="382" name="Google Shape;382;p18"/>
          <p:cNvSpPr txBox="1"/>
          <p:nvPr/>
        </p:nvSpPr>
        <p:spPr>
          <a:xfrm>
            <a:off x="4800059" y="5645986"/>
            <a:ext cx="615221" cy="227948"/>
          </a:xfrm>
          <a:prstGeom prst="rect">
            <a:avLst/>
          </a:prstGeom>
          <a:solidFill>
            <a:srgbClr val="92D050"/>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u="sng">
                <a:solidFill>
                  <a:srgbClr val="0070C0"/>
                </a:solidFill>
                <a:latin typeface="Arial"/>
                <a:ea typeface="Arial"/>
                <a:cs typeface="Arial"/>
                <a:sym typeface="Arial"/>
              </a:rPr>
              <a:t>Accord Politique</a:t>
            </a:r>
            <a:endParaRPr b="1" sz="700" u="sng">
              <a:solidFill>
                <a:srgbClr val="0070C0"/>
              </a:solidFill>
              <a:latin typeface="Arial"/>
              <a:ea typeface="Arial"/>
              <a:cs typeface="Arial"/>
              <a:sym typeface="Arial"/>
            </a:endParaRPr>
          </a:p>
        </p:txBody>
      </p:sp>
      <p:sp>
        <p:nvSpPr>
          <p:cNvPr id="383" name="Google Shape;383;p18"/>
          <p:cNvSpPr txBox="1"/>
          <p:nvPr/>
        </p:nvSpPr>
        <p:spPr>
          <a:xfrm>
            <a:off x="4774659" y="3441266"/>
            <a:ext cx="615221" cy="227948"/>
          </a:xfrm>
          <a:prstGeom prst="rect">
            <a:avLst/>
          </a:prstGeom>
          <a:solidFill>
            <a:srgbClr val="92D050"/>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u="sng">
                <a:solidFill>
                  <a:srgbClr val="0070C0"/>
                </a:solidFill>
                <a:latin typeface="Arial"/>
                <a:ea typeface="Arial"/>
                <a:cs typeface="Arial"/>
                <a:sym typeface="Arial"/>
              </a:rPr>
              <a:t>Accord Politique</a:t>
            </a:r>
            <a:endParaRPr b="1" sz="700" u="sng">
              <a:solidFill>
                <a:srgbClr val="0070C0"/>
              </a:solidFill>
              <a:latin typeface="Arial"/>
              <a:ea typeface="Arial"/>
              <a:cs typeface="Arial"/>
              <a:sym typeface="Arial"/>
            </a:endParaRPr>
          </a:p>
        </p:txBody>
      </p:sp>
      <p:sp>
        <p:nvSpPr>
          <p:cNvPr id="384" name="Google Shape;384;p18"/>
          <p:cNvSpPr txBox="1"/>
          <p:nvPr/>
        </p:nvSpPr>
        <p:spPr>
          <a:xfrm>
            <a:off x="4800059" y="2938346"/>
            <a:ext cx="615221" cy="227948"/>
          </a:xfrm>
          <a:prstGeom prst="rect">
            <a:avLst/>
          </a:prstGeom>
          <a:solidFill>
            <a:srgbClr val="92D050"/>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u="sng">
                <a:solidFill>
                  <a:srgbClr val="0070C0"/>
                </a:solidFill>
                <a:latin typeface="Arial"/>
                <a:ea typeface="Arial"/>
                <a:cs typeface="Arial"/>
                <a:sym typeface="Arial"/>
              </a:rPr>
              <a:t>Accord Politique</a:t>
            </a:r>
            <a:endParaRPr b="1" sz="700" u="sng">
              <a:solidFill>
                <a:srgbClr val="0070C0"/>
              </a:solidFill>
              <a:latin typeface="Arial"/>
              <a:ea typeface="Arial"/>
              <a:cs typeface="Arial"/>
              <a:sym typeface="Arial"/>
            </a:endParaRPr>
          </a:p>
        </p:txBody>
      </p:sp>
      <p:sp>
        <p:nvSpPr>
          <p:cNvPr id="385" name="Google Shape;385;p18"/>
          <p:cNvSpPr txBox="1"/>
          <p:nvPr/>
        </p:nvSpPr>
        <p:spPr>
          <a:xfrm>
            <a:off x="4003040" y="1983740"/>
            <a:ext cx="690880" cy="335669"/>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a:solidFill>
                  <a:srgbClr val="7F7F7F"/>
                </a:solidFill>
                <a:latin typeface="Arial"/>
                <a:ea typeface="Arial"/>
                <a:cs typeface="Arial"/>
                <a:sym typeface="Arial"/>
              </a:rPr>
              <a:t>Proposition Commission Européenne</a:t>
            </a:r>
            <a:endParaRPr b="1" sz="700">
              <a:solidFill>
                <a:srgbClr val="7F7F7F"/>
              </a:solidFill>
              <a:latin typeface="Arial"/>
              <a:ea typeface="Arial"/>
              <a:cs typeface="Arial"/>
              <a:sym typeface="Arial"/>
            </a:endParaRPr>
          </a:p>
        </p:txBody>
      </p:sp>
      <p:sp>
        <p:nvSpPr>
          <p:cNvPr id="386" name="Google Shape;386;p18"/>
          <p:cNvSpPr txBox="1"/>
          <p:nvPr/>
        </p:nvSpPr>
        <p:spPr>
          <a:xfrm>
            <a:off x="4775200" y="2009140"/>
            <a:ext cx="650240" cy="335669"/>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a:solidFill>
                  <a:srgbClr val="7F7F7F"/>
                </a:solidFill>
                <a:latin typeface="Arial"/>
                <a:ea typeface="Arial"/>
                <a:cs typeface="Arial"/>
                <a:sym typeface="Arial"/>
              </a:rPr>
              <a:t>Négociations Interinstitutionnelles EU</a:t>
            </a:r>
            <a:endParaRPr b="1" sz="700">
              <a:solidFill>
                <a:srgbClr val="7F7F7F"/>
              </a:solidFill>
              <a:latin typeface="Arial"/>
              <a:ea typeface="Arial"/>
              <a:cs typeface="Arial"/>
              <a:sym typeface="Arial"/>
            </a:endParaRPr>
          </a:p>
        </p:txBody>
      </p:sp>
      <p:sp>
        <p:nvSpPr>
          <p:cNvPr id="387" name="Google Shape;387;p18"/>
          <p:cNvSpPr txBox="1"/>
          <p:nvPr/>
        </p:nvSpPr>
        <p:spPr>
          <a:xfrm>
            <a:off x="6798110" y="2002452"/>
            <a:ext cx="690880" cy="283808"/>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a:solidFill>
                  <a:srgbClr val="7F7F7F"/>
                </a:solidFill>
                <a:latin typeface="Arial"/>
                <a:ea typeface="Arial"/>
                <a:cs typeface="Arial"/>
                <a:sym typeface="Arial"/>
              </a:rPr>
              <a:t>Publication Journal Officiel</a:t>
            </a:r>
            <a:endParaRPr b="1" sz="700">
              <a:solidFill>
                <a:srgbClr val="7F7F7F"/>
              </a:solidFill>
              <a:latin typeface="Arial"/>
              <a:ea typeface="Arial"/>
              <a:cs typeface="Arial"/>
              <a:sym typeface="Arial"/>
            </a:endParaRPr>
          </a:p>
        </p:txBody>
      </p:sp>
      <p:sp>
        <p:nvSpPr>
          <p:cNvPr id="388" name="Google Shape;388;p18"/>
          <p:cNvSpPr txBox="1"/>
          <p:nvPr/>
        </p:nvSpPr>
        <p:spPr>
          <a:xfrm>
            <a:off x="6177280" y="2034540"/>
            <a:ext cx="528320" cy="227948"/>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a:solidFill>
                  <a:srgbClr val="7F7F7F"/>
                </a:solidFill>
                <a:latin typeface="Arial"/>
                <a:ea typeface="Arial"/>
                <a:cs typeface="Arial"/>
                <a:sym typeface="Arial"/>
              </a:rPr>
              <a:t>Adoption du Conseil</a:t>
            </a:r>
            <a:endParaRPr b="1" sz="700">
              <a:solidFill>
                <a:srgbClr val="7F7F7F"/>
              </a:solidFill>
              <a:latin typeface="Arial"/>
              <a:ea typeface="Arial"/>
              <a:cs typeface="Arial"/>
              <a:sym typeface="Arial"/>
            </a:endParaRPr>
          </a:p>
        </p:txBody>
      </p:sp>
      <p:sp>
        <p:nvSpPr>
          <p:cNvPr id="389" name="Google Shape;389;p18"/>
          <p:cNvSpPr txBox="1"/>
          <p:nvPr/>
        </p:nvSpPr>
        <p:spPr>
          <a:xfrm>
            <a:off x="5506720" y="1998980"/>
            <a:ext cx="599440" cy="335669"/>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a:solidFill>
                  <a:srgbClr val="7F7F7F"/>
                </a:solidFill>
                <a:latin typeface="Arial"/>
                <a:ea typeface="Arial"/>
                <a:cs typeface="Arial"/>
                <a:sym typeface="Arial"/>
              </a:rPr>
              <a:t>Adoption Parlement Européen</a:t>
            </a:r>
            <a:endParaRPr b="1" sz="700">
              <a:solidFill>
                <a:srgbClr val="7F7F7F"/>
              </a:solidFill>
              <a:latin typeface="Arial"/>
              <a:ea typeface="Arial"/>
              <a:cs typeface="Arial"/>
              <a:sym typeface="Arial"/>
            </a:endParaRPr>
          </a:p>
        </p:txBody>
      </p:sp>
      <p:sp>
        <p:nvSpPr>
          <p:cNvPr id="390" name="Google Shape;390;p18"/>
          <p:cNvSpPr txBox="1"/>
          <p:nvPr/>
        </p:nvSpPr>
        <p:spPr>
          <a:xfrm>
            <a:off x="3947160" y="1836421"/>
            <a:ext cx="3307080" cy="115417"/>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700">
                <a:solidFill>
                  <a:srgbClr val="7F7F7F"/>
                </a:solidFill>
                <a:latin typeface="Arial"/>
                <a:ea typeface="Arial"/>
                <a:cs typeface="Arial"/>
                <a:sym typeface="Arial"/>
              </a:rPr>
              <a:t>Package de Energie propre pour tous les européens : Processus législatif </a:t>
            </a:r>
            <a:endParaRPr b="1" sz="700">
              <a:solidFill>
                <a:srgbClr val="7F7F7F"/>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19"/>
          <p:cNvSpPr txBox="1"/>
          <p:nvPr>
            <p:ph idx="12" type="sldNum"/>
          </p:nvPr>
        </p:nvSpPr>
        <p:spPr>
          <a:xfrm>
            <a:off x="7010400" y="6581775"/>
            <a:ext cx="2133600" cy="2762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396" name="Google Shape;396;p19">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397" name="Google Shape;397;p19"/>
          <p:cNvSpPr txBox="1"/>
          <p:nvPr/>
        </p:nvSpPr>
        <p:spPr>
          <a:xfrm>
            <a:off x="268224" y="902208"/>
            <a:ext cx="7840606" cy="529777"/>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lang="en-US" sz="2400" u="sng">
                <a:solidFill>
                  <a:schemeClr val="dk1"/>
                </a:solidFill>
                <a:latin typeface="Calibri"/>
                <a:ea typeface="Calibri"/>
                <a:cs typeface="Calibri"/>
                <a:sym typeface="Calibri"/>
              </a:rPr>
              <a:t>RÉFÉRENCES et NORMES</a:t>
            </a:r>
            <a:endParaRPr sz="2400">
              <a:solidFill>
                <a:schemeClr val="dk1"/>
              </a:solidFill>
              <a:latin typeface="Calibri"/>
              <a:ea typeface="Calibri"/>
              <a:cs typeface="Calibri"/>
              <a:sym typeface="Calibri"/>
            </a:endParaRPr>
          </a:p>
        </p:txBody>
      </p:sp>
      <p:sp>
        <p:nvSpPr>
          <p:cNvPr id="398" name="Google Shape;398;p19"/>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a:t>B.3.1 - PART DES ÉNERGIES RENOUVELABLES SUR SITE DANS LA CONSOMMATION TOTALE FINALE D'ÉNERGIE THERMIQUE POUR LES OPERATIONS IMMOBILIERES</a:t>
            </a:r>
            <a:endParaRPr b="1" u="sng">
              <a:solidFill>
                <a:srgbClr val="1A965E"/>
              </a:solidFill>
            </a:endParaRPr>
          </a:p>
        </p:txBody>
      </p:sp>
      <p:sp>
        <p:nvSpPr>
          <p:cNvPr id="399" name="Google Shape;399;p19"/>
          <p:cNvSpPr/>
          <p:nvPr/>
        </p:nvSpPr>
        <p:spPr>
          <a:xfrm>
            <a:off x="268224" y="1431985"/>
            <a:ext cx="8774410" cy="427809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chemeClr val="dk1"/>
                </a:solidFill>
                <a:latin typeface="Calibri"/>
                <a:ea typeface="Calibri"/>
                <a:cs typeface="Calibri"/>
                <a:sym typeface="Calibri"/>
              </a:rPr>
              <a:t>Solar Engineering of Thermal Processes </a:t>
            </a:r>
            <a:r>
              <a:rPr lang="en-US" sz="1600">
                <a:solidFill>
                  <a:srgbClr val="000000"/>
                </a:solidFill>
                <a:latin typeface="Calibri"/>
                <a:ea typeface="Calibri"/>
                <a:cs typeface="Calibri"/>
                <a:sym typeface="Calibri"/>
              </a:rPr>
              <a:t>(4th ed.)</a:t>
            </a:r>
            <a:r>
              <a:rPr lang="en-US" sz="1600">
                <a:solidFill>
                  <a:schemeClr val="dk1"/>
                </a:solidFill>
                <a:latin typeface="Calibri"/>
                <a:ea typeface="Calibri"/>
                <a:cs typeface="Calibri"/>
                <a:sym typeface="Calibri"/>
              </a:rPr>
              <a:t>, John A. Duffie, William A. Beckman, 944 p., ISBN : 978-0-470-87366-3, Wiley, 2013. https://www.wiley.com/en-us/Solar+Engineering+of+Thermal+Processes%2C+4th+Edition-p-9780470873663 </a:t>
            </a:r>
            <a:endParaRPr sz="1600">
              <a:solidFill>
                <a:schemeClr val="dk1"/>
              </a:solidFill>
              <a:latin typeface="Calibri"/>
              <a:ea typeface="Calibri"/>
              <a:cs typeface="Calibri"/>
              <a:sym typeface="Calibri"/>
            </a:endParaRPr>
          </a:p>
          <a:p>
            <a:pPr indent="0" lvl="0" marL="0" marR="0" rtl="0" algn="l">
              <a:spcBef>
                <a:spcPts val="0"/>
              </a:spcBef>
              <a:spcAft>
                <a:spcPts val="0"/>
              </a:spcAft>
              <a:buNone/>
            </a:pPr>
            <a:r>
              <a:t/>
            </a:r>
            <a:endParaRPr b="1" sz="1600">
              <a:solidFill>
                <a:schemeClr val="dk1"/>
              </a:solidFill>
              <a:latin typeface="Calibri"/>
              <a:ea typeface="Calibri"/>
              <a:cs typeface="Calibri"/>
              <a:sym typeface="Calibri"/>
            </a:endParaRPr>
          </a:p>
          <a:p>
            <a:pPr indent="0" lvl="0" marL="0" marR="0" rtl="0" algn="l">
              <a:spcBef>
                <a:spcPts val="0"/>
              </a:spcBef>
              <a:spcAft>
                <a:spcPts val="0"/>
              </a:spcAft>
              <a:buNone/>
            </a:pPr>
            <a:r>
              <a:rPr b="1" lang="en-US" sz="1600">
                <a:solidFill>
                  <a:schemeClr val="dk1"/>
                </a:solidFill>
                <a:latin typeface="Calibri"/>
                <a:ea typeface="Calibri"/>
                <a:cs typeface="Calibri"/>
                <a:sym typeface="Calibri"/>
              </a:rPr>
              <a:t>Solar Cooling Handbook, </a:t>
            </a:r>
            <a:r>
              <a:rPr lang="en-US" sz="1600">
                <a:solidFill>
                  <a:schemeClr val="dk1"/>
                </a:solidFill>
                <a:latin typeface="Calibri"/>
                <a:ea typeface="Calibri"/>
                <a:cs typeface="Calibri"/>
                <a:sym typeface="Calibri"/>
              </a:rPr>
              <a:t>A Guide to Solar Assisted Cooling and Dehumidification Processes, Hans-Martin Henning, Mario Motta, Daniel Mugnier (rédacteurs), 368 p., ISBN 978-3990434383, Ambra Verlag, 2013. </a:t>
            </a:r>
            <a:endParaRPr sz="16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a:p>
            <a:pPr indent="0" lvl="0" marL="0" marR="0" rtl="0" algn="l">
              <a:spcBef>
                <a:spcPts val="0"/>
              </a:spcBef>
              <a:spcAft>
                <a:spcPts val="0"/>
              </a:spcAft>
              <a:buNone/>
            </a:pPr>
            <a:r>
              <a:rPr b="1" lang="en-US" sz="1600">
                <a:solidFill>
                  <a:srgbClr val="000000"/>
                </a:solidFill>
                <a:latin typeface="Calibri"/>
                <a:ea typeface="Calibri"/>
                <a:cs typeface="Calibri"/>
                <a:sym typeface="Calibri"/>
              </a:rPr>
              <a:t>ASHRAE GreenGuide </a:t>
            </a:r>
            <a:r>
              <a:rPr lang="en-US" sz="1600">
                <a:solidFill>
                  <a:srgbClr val="000000"/>
                </a:solidFill>
                <a:latin typeface="Calibri"/>
                <a:ea typeface="Calibri"/>
                <a:cs typeface="Calibri"/>
                <a:sym typeface="Calibri"/>
              </a:rPr>
              <a:t>(5e éd.), Design, Construction and Operation of Sustainable Buildings, T. Lawrence, A.K. Darwich, J.K. Means, D. Macauley (rédacteurs), 504 p., Atlanta : ASHRAE, 2018. https://www.ashrae.org/technical-resources/bookstore/ashrae-greenguide-the-design-construction-and-operation-of-sustainable-buildings</a:t>
            </a:r>
            <a:endParaRPr sz="1600">
              <a:solidFill>
                <a:srgbClr val="000000"/>
              </a:solidFill>
              <a:latin typeface="Calibri"/>
              <a:ea typeface="Calibri"/>
              <a:cs typeface="Calibri"/>
              <a:sym typeface="Calibri"/>
            </a:endParaRPr>
          </a:p>
          <a:p>
            <a:pPr indent="0" lvl="0" marL="0" marR="0" rtl="0" algn="l">
              <a:spcBef>
                <a:spcPts val="0"/>
              </a:spcBef>
              <a:spcAft>
                <a:spcPts val="0"/>
              </a:spcAft>
              <a:buNone/>
            </a:pPr>
            <a:r>
              <a:t/>
            </a:r>
            <a:endParaRPr sz="1600">
              <a:solidFill>
                <a:srgbClr val="000000"/>
              </a:solidFill>
              <a:latin typeface="Calibri"/>
              <a:ea typeface="Calibri"/>
              <a:cs typeface="Calibri"/>
              <a:sym typeface="Calibri"/>
            </a:endParaRPr>
          </a:p>
          <a:p>
            <a:pPr indent="0" lvl="0" marL="0" marR="0" rtl="0" algn="l">
              <a:spcBef>
                <a:spcPts val="0"/>
              </a:spcBef>
              <a:spcAft>
                <a:spcPts val="0"/>
              </a:spcAft>
              <a:buNone/>
            </a:pPr>
            <a:r>
              <a:rPr b="1" lang="en-US" sz="1600">
                <a:solidFill>
                  <a:srgbClr val="000000"/>
                </a:solidFill>
                <a:latin typeface="Calibri"/>
                <a:ea typeface="Calibri"/>
                <a:cs typeface="Calibri"/>
                <a:sym typeface="Calibri"/>
              </a:rPr>
              <a:t>Handbook of Energy Efficiency in Buildings </a:t>
            </a:r>
            <a:r>
              <a:rPr lang="en-US" sz="1600">
                <a:solidFill>
                  <a:srgbClr val="000000"/>
                </a:solidFill>
                <a:latin typeface="Calibri"/>
                <a:ea typeface="Calibri"/>
                <a:cs typeface="Calibri"/>
                <a:sym typeface="Calibri"/>
              </a:rPr>
              <a:t>(1st ed.), Umberto Desideri et Francesco Asdrubali (Editors), 836 p., ISBN 978-0128128176, Butterworth-Heinemann, 2018. https://www.elsevier.com/books/handbook-of-energy-efficiency-in-buildings/desideri/978-0-12-812817-6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pic>
        <p:nvPicPr>
          <p:cNvPr id="88" name="Google Shape;88;p2">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89" name="Google Shape;89;p2"/>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sz="2000"/>
              <a:t>B.3.1 - PART DES ÉNERGIES RENOUVELABLES SUR SITE DANS LA CONSOMMATION TOTALE FINALE D'ÉNERGIE THERMIQUE POUR LES OPERATIONS IMMOBILIERES</a:t>
            </a:r>
            <a:endParaRPr b="1" sz="2000">
              <a:solidFill>
                <a:srgbClr val="00B050"/>
              </a:solidFill>
            </a:endParaRPr>
          </a:p>
        </p:txBody>
      </p:sp>
      <p:sp>
        <p:nvSpPr>
          <p:cNvPr id="90" name="Google Shape;90;p2"/>
          <p:cNvSpPr txBox="1"/>
          <p:nvPr>
            <p:ph idx="12" type="sldNum"/>
          </p:nvPr>
        </p:nvSpPr>
        <p:spPr>
          <a:xfrm>
            <a:off x="6965375" y="6564580"/>
            <a:ext cx="21336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91" name="Google Shape;91;p2"/>
          <p:cNvSpPr txBox="1"/>
          <p:nvPr/>
        </p:nvSpPr>
        <p:spPr>
          <a:xfrm>
            <a:off x="5350461" y="5707602"/>
            <a:ext cx="3793539" cy="369332"/>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1800"/>
              <a:buFont typeface="Noto Sans Symbols"/>
              <a:buChar char="⮚"/>
            </a:pPr>
            <a:r>
              <a:rPr i="1" lang="en-US" sz="1800">
                <a:solidFill>
                  <a:schemeClr val="dk1"/>
                </a:solidFill>
                <a:latin typeface="Calibri"/>
                <a:ea typeface="Calibri"/>
                <a:cs typeface="Calibri"/>
                <a:sym typeface="Calibri"/>
              </a:rPr>
              <a:t>Voir aussi Β.1.4 Echelle du Bâtiment</a:t>
            </a:r>
            <a:endParaRPr i="1" sz="1800">
              <a:solidFill>
                <a:schemeClr val="dk1"/>
              </a:solidFill>
              <a:latin typeface="Calibri"/>
              <a:ea typeface="Calibri"/>
              <a:cs typeface="Calibri"/>
              <a:sym typeface="Calibri"/>
            </a:endParaRPr>
          </a:p>
        </p:txBody>
      </p:sp>
      <p:graphicFrame>
        <p:nvGraphicFramePr>
          <p:cNvPr id="92" name="Google Shape;92;p2"/>
          <p:cNvGraphicFramePr/>
          <p:nvPr/>
        </p:nvGraphicFramePr>
        <p:xfrm>
          <a:off x="513775" y="1776377"/>
          <a:ext cx="3000000" cy="3000000"/>
        </p:xfrm>
        <a:graphic>
          <a:graphicData uri="http://schemas.openxmlformats.org/drawingml/2006/table">
            <a:tbl>
              <a:tblPr bandRow="1" firstRow="1">
                <a:noFill/>
                <a:tableStyleId>{931FE433-31BC-4438-BF3C-9ED78DD4411E}</a:tableStyleId>
              </a:tblPr>
              <a:tblGrid>
                <a:gridCol w="4052275"/>
                <a:gridCol w="4075725"/>
              </a:tblGrid>
              <a:tr h="555125">
                <a:tc gridSpan="2">
                  <a:txBody>
                    <a:bodyPr/>
                    <a:lstStyle/>
                    <a:p>
                      <a:pPr indent="0" lvl="0" marL="0" marR="0" rtl="0" algn="ctr">
                        <a:lnSpc>
                          <a:spcPct val="100000"/>
                        </a:lnSpc>
                        <a:spcBef>
                          <a:spcPts val="0"/>
                        </a:spcBef>
                        <a:spcAft>
                          <a:spcPts val="0"/>
                        </a:spcAft>
                        <a:buNone/>
                      </a:pPr>
                      <a:r>
                        <a:rPr lang="en-US" sz="2400" u="none" cap="none" strike="noStrike"/>
                        <a:t>B.3.1 - PART DES ÉNERGIES RENOUVELABLES SUR SITE DANS LA CONSOMMATION TOTALE FINALE D'ÉNERGIE THERMIQUE POUR LES OPERATIONS IMMOBILIERES</a:t>
                      </a:r>
                      <a:endParaRPr sz="2800" u="none" cap="none" strike="noStrike">
                        <a:latin typeface="Calibri"/>
                        <a:ea typeface="Calibri"/>
                        <a:cs typeface="Calibri"/>
                        <a:sym typeface="Calibri"/>
                      </a:endParaRPr>
                    </a:p>
                  </a:txBody>
                  <a:tcPr marT="0" marB="0" marR="68575" marL="68575"/>
                </a:tc>
                <a:tc hMerge="1"/>
              </a:tr>
              <a:tr h="370850">
                <a:tc>
                  <a:txBody>
                    <a:bodyPr/>
                    <a:lstStyle/>
                    <a:p>
                      <a:pPr indent="0" lvl="0" marL="0" marR="0" rtl="0" algn="ctr">
                        <a:lnSpc>
                          <a:spcPct val="115000"/>
                        </a:lnSpc>
                        <a:spcBef>
                          <a:spcPts val="0"/>
                        </a:spcBef>
                        <a:spcAft>
                          <a:spcPts val="0"/>
                        </a:spcAft>
                        <a:buNone/>
                      </a:pPr>
                      <a:r>
                        <a:rPr lang="en-US" sz="2000"/>
                        <a:t>THEME</a:t>
                      </a:r>
                      <a:endParaRPr sz="2000" u="none" cap="none" strike="noStrike">
                        <a:latin typeface="Calibri"/>
                        <a:ea typeface="Calibri"/>
                        <a:cs typeface="Calibri"/>
                        <a:sym typeface="Calibri"/>
                      </a:endParaRPr>
                    </a:p>
                  </a:txBody>
                  <a:tcPr marT="0" marB="0" marR="68575" marL="68575"/>
                </a:tc>
                <a:tc>
                  <a:txBody>
                    <a:bodyPr/>
                    <a:lstStyle/>
                    <a:p>
                      <a:pPr indent="0" lvl="0" marL="0" marR="0" rtl="0" algn="ctr">
                        <a:lnSpc>
                          <a:spcPct val="115000"/>
                        </a:lnSpc>
                        <a:spcBef>
                          <a:spcPts val="0"/>
                        </a:spcBef>
                        <a:spcAft>
                          <a:spcPts val="0"/>
                        </a:spcAft>
                        <a:buNone/>
                      </a:pPr>
                      <a:r>
                        <a:rPr lang="en-US" sz="2000" u="none" cap="none" strike="noStrike"/>
                        <a:t>CATÉGORIE</a:t>
                      </a:r>
                      <a:endParaRPr sz="2000" u="none" cap="none" strike="noStrike">
                        <a:latin typeface="Calibri"/>
                        <a:ea typeface="Calibri"/>
                        <a:cs typeface="Calibri"/>
                        <a:sym typeface="Calibri"/>
                      </a:endParaRPr>
                    </a:p>
                  </a:txBody>
                  <a:tcPr marT="0" marB="0" marR="68575" marL="68575"/>
                </a:tc>
              </a:tr>
              <a:tr h="370850">
                <a:tc>
                  <a:txBody>
                    <a:bodyPr/>
                    <a:lstStyle/>
                    <a:p>
                      <a:pPr indent="0" lvl="0" marL="0" marR="0" rtl="0" algn="ctr">
                        <a:lnSpc>
                          <a:spcPct val="115000"/>
                        </a:lnSpc>
                        <a:spcBef>
                          <a:spcPts val="0"/>
                        </a:spcBef>
                        <a:spcAft>
                          <a:spcPts val="0"/>
                        </a:spcAft>
                        <a:buNone/>
                      </a:pPr>
                      <a:r>
                        <a:rPr lang="en-US" sz="2000" u="none" cap="none" strike="noStrike"/>
                        <a:t>B. Énergie</a:t>
                      </a:r>
                      <a:endParaRPr i="1" sz="2000" u="none" cap="none" strike="noStrike">
                        <a:latin typeface="Calibri"/>
                        <a:ea typeface="Calibri"/>
                        <a:cs typeface="Calibri"/>
                        <a:sym typeface="Calibri"/>
                      </a:endParaRPr>
                    </a:p>
                  </a:txBody>
                  <a:tcPr marT="0" marB="0" marR="68575" marL="68575"/>
                </a:tc>
                <a:tc>
                  <a:txBody>
                    <a:bodyPr/>
                    <a:lstStyle/>
                    <a:p>
                      <a:pPr indent="0" lvl="0" marL="0" marR="0" rtl="0" algn="ctr">
                        <a:lnSpc>
                          <a:spcPct val="100000"/>
                        </a:lnSpc>
                        <a:spcBef>
                          <a:spcPts val="0"/>
                        </a:spcBef>
                        <a:spcAft>
                          <a:spcPts val="0"/>
                        </a:spcAft>
                        <a:buClr>
                          <a:schemeClr val="dk1"/>
                        </a:buClr>
                        <a:buSzPts val="2000"/>
                        <a:buFont typeface="Calibri"/>
                        <a:buNone/>
                      </a:pPr>
                      <a:r>
                        <a:rPr lang="en-US" sz="2000" u="none" cap="none" strike="noStrike"/>
                        <a:t>B.3 Énergies renouvelables</a:t>
                      </a:r>
                      <a:endParaRPr i="1" sz="2000" u="none" cap="none" strike="noStrike">
                        <a:solidFill>
                          <a:schemeClr val="dk1"/>
                        </a:solidFill>
                        <a:latin typeface="Calibri"/>
                        <a:ea typeface="Calibri"/>
                        <a:cs typeface="Calibri"/>
                        <a:sym typeface="Calibri"/>
                      </a:endParaRPr>
                    </a:p>
                  </a:txBody>
                  <a:tcPr marT="0" marB="0" marR="68575" marL="68575"/>
                </a:tc>
              </a:tr>
            </a:tbl>
          </a:graphicData>
        </a:graphic>
      </p:graphicFrame>
      <p:pic>
        <p:nvPicPr>
          <p:cNvPr descr="drvni peleti-mm" id="93" name="Google Shape;93;p2"/>
          <p:cNvPicPr preferRelativeResize="0"/>
          <p:nvPr/>
        </p:nvPicPr>
        <p:blipFill rotWithShape="1">
          <a:blip r:embed="rId5">
            <a:alphaModFix/>
          </a:blip>
          <a:srcRect b="0" l="0" r="0" t="0"/>
          <a:stretch/>
        </p:blipFill>
        <p:spPr>
          <a:xfrm>
            <a:off x="3144638" y="3893706"/>
            <a:ext cx="793786" cy="864000"/>
          </a:xfrm>
          <a:prstGeom prst="rect">
            <a:avLst/>
          </a:prstGeom>
          <a:noFill/>
          <a:ln cap="flat" cmpd="sng" w="9525">
            <a:solidFill>
              <a:srgbClr val="C00000"/>
            </a:solidFill>
            <a:prstDash val="solid"/>
            <a:round/>
            <a:headEnd len="sm" w="sm" type="none"/>
            <a:tailEnd len="sm" w="sm" type="none"/>
          </a:ln>
        </p:spPr>
      </p:pic>
      <p:pic>
        <p:nvPicPr>
          <p:cNvPr id="94" name="Google Shape;94;p2"/>
          <p:cNvPicPr preferRelativeResize="0"/>
          <p:nvPr/>
        </p:nvPicPr>
        <p:blipFill rotWithShape="1">
          <a:blip r:embed="rId6">
            <a:alphaModFix/>
          </a:blip>
          <a:srcRect b="0" l="0" r="0" t="0"/>
          <a:stretch/>
        </p:blipFill>
        <p:spPr>
          <a:xfrm>
            <a:off x="1834711" y="3893706"/>
            <a:ext cx="1298361" cy="864000"/>
          </a:xfrm>
          <a:prstGeom prst="rect">
            <a:avLst/>
          </a:prstGeom>
          <a:noFill/>
          <a:ln cap="flat" cmpd="sng" w="9525">
            <a:solidFill>
              <a:srgbClr val="C00000"/>
            </a:solidFill>
            <a:prstDash val="solid"/>
            <a:round/>
            <a:headEnd len="sm" w="sm" type="none"/>
            <a:tailEnd len="sm" w="sm" type="none"/>
          </a:ln>
        </p:spPr>
      </p:pic>
      <p:pic>
        <p:nvPicPr>
          <p:cNvPr id="95" name="Google Shape;95;p2"/>
          <p:cNvPicPr preferRelativeResize="0"/>
          <p:nvPr/>
        </p:nvPicPr>
        <p:blipFill rotWithShape="1">
          <a:blip r:embed="rId7">
            <a:alphaModFix/>
          </a:blip>
          <a:srcRect b="0" l="0" r="0" t="0"/>
          <a:stretch/>
        </p:blipFill>
        <p:spPr>
          <a:xfrm>
            <a:off x="184468" y="3893699"/>
            <a:ext cx="1536000" cy="864000"/>
          </a:xfrm>
          <a:prstGeom prst="rect">
            <a:avLst/>
          </a:prstGeom>
          <a:noFill/>
          <a:ln cap="flat" cmpd="sng" w="9525">
            <a:solidFill>
              <a:srgbClr val="C00000"/>
            </a:solidFill>
            <a:prstDash val="solid"/>
            <a:round/>
            <a:headEnd len="sm" w="sm" type="none"/>
            <a:tailEnd len="sm" w="sm" type="none"/>
          </a:ln>
        </p:spPr>
      </p:pic>
      <p:pic>
        <p:nvPicPr>
          <p:cNvPr id="96" name="Google Shape;96;p2"/>
          <p:cNvPicPr preferRelativeResize="0"/>
          <p:nvPr/>
        </p:nvPicPr>
        <p:blipFill rotWithShape="1">
          <a:blip r:embed="rId8">
            <a:alphaModFix/>
          </a:blip>
          <a:srcRect b="0" l="0" r="0" t="0"/>
          <a:stretch/>
        </p:blipFill>
        <p:spPr>
          <a:xfrm>
            <a:off x="7820689" y="3893699"/>
            <a:ext cx="1032258" cy="864000"/>
          </a:xfrm>
          <a:prstGeom prst="rect">
            <a:avLst/>
          </a:prstGeom>
          <a:noFill/>
          <a:ln cap="flat" cmpd="sng" w="9525">
            <a:solidFill>
              <a:srgbClr val="C00000"/>
            </a:solidFill>
            <a:prstDash val="solid"/>
            <a:round/>
            <a:headEnd len="sm" w="sm" type="none"/>
            <a:tailEnd len="sm" w="sm" type="none"/>
          </a:ln>
        </p:spPr>
      </p:pic>
      <p:sp>
        <p:nvSpPr>
          <p:cNvPr id="97" name="Google Shape;97;p2"/>
          <p:cNvSpPr/>
          <p:nvPr/>
        </p:nvSpPr>
        <p:spPr>
          <a:xfrm>
            <a:off x="7584141" y="4829919"/>
            <a:ext cx="1559859"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800">
                <a:solidFill>
                  <a:srgbClr val="4D4D4D"/>
                </a:solidFill>
                <a:latin typeface="Calibri"/>
                <a:ea typeface="Calibri"/>
                <a:cs typeface="Calibri"/>
                <a:sym typeface="Calibri"/>
              </a:rPr>
              <a:t>Énergie </a:t>
            </a:r>
            <a:endParaRPr/>
          </a:p>
          <a:p>
            <a:pPr indent="0" lvl="0" marL="0" marR="0" rtl="0" algn="ctr">
              <a:spcBef>
                <a:spcPts val="0"/>
              </a:spcBef>
              <a:spcAft>
                <a:spcPts val="0"/>
              </a:spcAft>
              <a:buNone/>
            </a:pPr>
            <a:r>
              <a:rPr i="1" lang="en-US" sz="1800">
                <a:solidFill>
                  <a:srgbClr val="4D4D4D"/>
                </a:solidFill>
                <a:latin typeface="Calibri"/>
                <a:ea typeface="Calibri"/>
                <a:cs typeface="Calibri"/>
                <a:sym typeface="Calibri"/>
              </a:rPr>
              <a:t>géothermique</a:t>
            </a:r>
            <a:endParaRPr i="1" sz="1600">
              <a:solidFill>
                <a:srgbClr val="4D4D4D"/>
              </a:solidFill>
              <a:latin typeface="Calibri"/>
              <a:ea typeface="Calibri"/>
              <a:cs typeface="Calibri"/>
              <a:sym typeface="Calibri"/>
            </a:endParaRPr>
          </a:p>
        </p:txBody>
      </p:sp>
      <p:pic>
        <p:nvPicPr>
          <p:cNvPr id="98" name="Google Shape;98;p2"/>
          <p:cNvPicPr preferRelativeResize="0"/>
          <p:nvPr/>
        </p:nvPicPr>
        <p:blipFill rotWithShape="1">
          <a:blip r:embed="rId9">
            <a:alphaModFix/>
          </a:blip>
          <a:srcRect b="0" l="15963" r="12339" t="0"/>
          <a:stretch/>
        </p:blipFill>
        <p:spPr>
          <a:xfrm>
            <a:off x="5346239" y="3893469"/>
            <a:ext cx="825949" cy="864000"/>
          </a:xfrm>
          <a:prstGeom prst="rect">
            <a:avLst/>
          </a:prstGeom>
          <a:noFill/>
          <a:ln cap="flat" cmpd="sng" w="9525">
            <a:solidFill>
              <a:srgbClr val="C00000"/>
            </a:solidFill>
            <a:prstDash val="solid"/>
            <a:round/>
            <a:headEnd len="sm" w="sm" type="none"/>
            <a:tailEnd len="sm" w="sm" type="none"/>
          </a:ln>
        </p:spPr>
      </p:pic>
      <p:pic>
        <p:nvPicPr>
          <p:cNvPr descr="Makarska-more.jpg" id="99" name="Google Shape;99;p2"/>
          <p:cNvPicPr preferRelativeResize="0"/>
          <p:nvPr/>
        </p:nvPicPr>
        <p:blipFill rotWithShape="1">
          <a:blip r:embed="rId10">
            <a:alphaModFix/>
          </a:blip>
          <a:srcRect b="0" l="4999" r="7499" t="0"/>
          <a:stretch/>
        </p:blipFill>
        <p:spPr>
          <a:xfrm>
            <a:off x="6179001" y="3893469"/>
            <a:ext cx="1512715" cy="864000"/>
          </a:xfrm>
          <a:prstGeom prst="rect">
            <a:avLst/>
          </a:prstGeom>
          <a:noFill/>
          <a:ln cap="flat" cmpd="sng" w="9525">
            <a:solidFill>
              <a:srgbClr val="C00000"/>
            </a:solidFill>
            <a:prstDash val="solid"/>
            <a:miter lim="800000"/>
            <a:headEnd len="sm" w="sm" type="none"/>
            <a:tailEnd len="sm" w="sm" type="none"/>
          </a:ln>
        </p:spPr>
      </p:pic>
      <p:pic>
        <p:nvPicPr>
          <p:cNvPr id="100" name="Google Shape;100;p2"/>
          <p:cNvPicPr preferRelativeResize="0"/>
          <p:nvPr/>
        </p:nvPicPr>
        <p:blipFill rotWithShape="1">
          <a:blip r:embed="rId11">
            <a:alphaModFix/>
          </a:blip>
          <a:srcRect b="0" l="43383" r="15917" t="0"/>
          <a:stretch/>
        </p:blipFill>
        <p:spPr>
          <a:xfrm>
            <a:off x="4047878" y="3893469"/>
            <a:ext cx="1298361" cy="864000"/>
          </a:xfrm>
          <a:prstGeom prst="rect">
            <a:avLst/>
          </a:prstGeom>
          <a:noFill/>
          <a:ln cap="flat" cmpd="sng" w="9525">
            <a:solidFill>
              <a:srgbClr val="C00000"/>
            </a:solidFill>
            <a:prstDash val="solid"/>
            <a:round/>
            <a:headEnd len="sm" w="sm" type="none"/>
            <a:tailEnd len="sm" w="sm" type="none"/>
          </a:ln>
        </p:spPr>
      </p:pic>
      <p:sp>
        <p:nvSpPr>
          <p:cNvPr id="101" name="Google Shape;101;p2"/>
          <p:cNvSpPr/>
          <p:nvPr/>
        </p:nvSpPr>
        <p:spPr>
          <a:xfrm>
            <a:off x="151437" y="4892670"/>
            <a:ext cx="388268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800">
                <a:solidFill>
                  <a:srgbClr val="4D4D4D"/>
                </a:solidFill>
                <a:latin typeface="Calibri"/>
                <a:ea typeface="Calibri"/>
                <a:cs typeface="Calibri"/>
                <a:sym typeface="Calibri"/>
              </a:rPr>
              <a:t>Énergie solaire       Énergie de biomasse</a:t>
            </a:r>
            <a:endParaRPr i="1" sz="1600">
              <a:solidFill>
                <a:srgbClr val="4D4D4D"/>
              </a:solidFill>
              <a:latin typeface="Calibri"/>
              <a:ea typeface="Calibri"/>
              <a:cs typeface="Calibri"/>
              <a:sym typeface="Calibri"/>
            </a:endParaRPr>
          </a:p>
        </p:txBody>
      </p:sp>
      <p:sp>
        <p:nvSpPr>
          <p:cNvPr id="102" name="Google Shape;102;p2"/>
          <p:cNvSpPr/>
          <p:nvPr/>
        </p:nvSpPr>
        <p:spPr>
          <a:xfrm>
            <a:off x="6328122" y="4838883"/>
            <a:ext cx="1273948"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800">
                <a:solidFill>
                  <a:srgbClr val="4D4D4D"/>
                </a:solidFill>
                <a:latin typeface="Calibri"/>
                <a:ea typeface="Calibri"/>
                <a:cs typeface="Calibri"/>
                <a:sym typeface="Calibri"/>
              </a:rPr>
              <a:t>Eau souterraine</a:t>
            </a:r>
            <a:endParaRPr i="1" sz="1600">
              <a:solidFill>
                <a:srgbClr val="4D4D4D"/>
              </a:solidFill>
              <a:latin typeface="Calibri"/>
              <a:ea typeface="Calibri"/>
              <a:cs typeface="Calibri"/>
              <a:sym typeface="Calibri"/>
            </a:endParaRPr>
          </a:p>
        </p:txBody>
      </p:sp>
      <p:sp>
        <p:nvSpPr>
          <p:cNvPr id="103" name="Google Shape;103;p2"/>
          <p:cNvSpPr/>
          <p:nvPr/>
        </p:nvSpPr>
        <p:spPr>
          <a:xfrm>
            <a:off x="4024190" y="4892670"/>
            <a:ext cx="2224210"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800">
                <a:solidFill>
                  <a:srgbClr val="4D4D4D"/>
                </a:solidFill>
                <a:latin typeface="Calibri"/>
                <a:ea typeface="Calibri"/>
                <a:cs typeface="Calibri"/>
                <a:sym typeface="Calibri"/>
              </a:rPr>
              <a:t>Chaleur thermique </a:t>
            </a:r>
            <a:endParaRPr i="1" sz="1800">
              <a:solidFill>
                <a:srgbClr val="4D4D4D"/>
              </a:solidFill>
              <a:latin typeface="Calibri"/>
              <a:ea typeface="Calibri"/>
              <a:cs typeface="Calibri"/>
              <a:sym typeface="Calibri"/>
            </a:endParaRPr>
          </a:p>
          <a:p>
            <a:pPr indent="0" lvl="0" marL="0" marR="0" rtl="0" algn="ctr">
              <a:spcBef>
                <a:spcPts val="0"/>
              </a:spcBef>
              <a:spcAft>
                <a:spcPts val="0"/>
              </a:spcAft>
              <a:buNone/>
            </a:pPr>
            <a:r>
              <a:rPr i="1" lang="en-US" sz="1800">
                <a:solidFill>
                  <a:srgbClr val="4D4D4D"/>
                </a:solidFill>
                <a:latin typeface="Calibri"/>
                <a:ea typeface="Calibri"/>
                <a:cs typeface="Calibri"/>
                <a:sym typeface="Calibri"/>
              </a:rPr>
              <a:t>de l’air</a:t>
            </a:r>
            <a:endParaRPr i="1" sz="1600">
              <a:solidFill>
                <a:srgbClr val="4D4D4D"/>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20"/>
          <p:cNvSpPr txBox="1"/>
          <p:nvPr>
            <p:ph idx="12" type="sldNum"/>
          </p:nvPr>
        </p:nvSpPr>
        <p:spPr>
          <a:xfrm>
            <a:off x="7010400" y="6572250"/>
            <a:ext cx="2133600" cy="28575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405" name="Google Shape;405;p20"/>
          <p:cNvSpPr txBox="1"/>
          <p:nvPr>
            <p:ph idx="1" type="body"/>
          </p:nvPr>
        </p:nvSpPr>
        <p:spPr>
          <a:xfrm>
            <a:off x="268224" y="1600201"/>
            <a:ext cx="8418576" cy="4152112"/>
          </a:xfrm>
          <a:prstGeom prst="rect">
            <a:avLst/>
          </a:prstGeom>
          <a:noFill/>
          <a:ln>
            <a:noFill/>
          </a:ln>
        </p:spPr>
        <p:txBody>
          <a:bodyPr anchorCtr="0" anchor="t" bIns="45700" lIns="91425" spcFirstLastPara="1" rIns="91425" wrap="square" tIns="45700">
            <a:normAutofit/>
          </a:bodyPr>
          <a:lstStyle/>
          <a:p>
            <a:pPr indent="0" lvl="0" marL="0" marR="0" rtl="0" algn="ctr">
              <a:spcBef>
                <a:spcPts val="0"/>
              </a:spcBef>
              <a:spcAft>
                <a:spcPts val="0"/>
              </a:spcAft>
              <a:buClr>
                <a:schemeClr val="dk1"/>
              </a:buClr>
              <a:buSzPts val="2600"/>
              <a:buFont typeface="Arial"/>
              <a:buNone/>
            </a:pPr>
            <a:r>
              <a:t/>
            </a:r>
            <a:endParaRPr b="1" i="0" sz="2600" u="none" cap="none" strike="noStrike">
              <a:solidFill>
                <a:schemeClr val="dk1"/>
              </a:solidFill>
              <a:latin typeface="Calibri"/>
              <a:ea typeface="Calibri"/>
              <a:cs typeface="Calibri"/>
              <a:sym typeface="Calibri"/>
            </a:endParaRPr>
          </a:p>
          <a:p>
            <a:pPr indent="0" lvl="0" marL="0" marR="0" rtl="0" algn="ctr">
              <a:spcBef>
                <a:spcPts val="520"/>
              </a:spcBef>
              <a:spcAft>
                <a:spcPts val="0"/>
              </a:spcAft>
              <a:buClr>
                <a:schemeClr val="dk1"/>
              </a:buClr>
              <a:buSzPts val="2600"/>
              <a:buFont typeface="Arial"/>
              <a:buNone/>
            </a:pPr>
            <a:r>
              <a:t/>
            </a:r>
            <a:endParaRPr b="1" i="0" sz="2600" u="none" cap="none" strike="noStrike">
              <a:solidFill>
                <a:schemeClr val="dk1"/>
              </a:solidFill>
              <a:latin typeface="Calibri"/>
              <a:ea typeface="Calibri"/>
              <a:cs typeface="Calibri"/>
              <a:sym typeface="Calibri"/>
            </a:endParaRPr>
          </a:p>
          <a:p>
            <a:pPr indent="0" lvl="0" marL="0" marR="0" rtl="0" algn="ctr">
              <a:spcBef>
                <a:spcPts val="520"/>
              </a:spcBef>
              <a:spcAft>
                <a:spcPts val="0"/>
              </a:spcAft>
              <a:buClr>
                <a:schemeClr val="dk1"/>
              </a:buClr>
              <a:buSzPts val="2600"/>
              <a:buFont typeface="Arial"/>
              <a:buNone/>
            </a:pPr>
            <a:r>
              <a:t/>
            </a:r>
            <a:endParaRPr b="1" i="0" sz="2600" u="none" cap="none" strike="noStrike">
              <a:solidFill>
                <a:schemeClr val="dk1"/>
              </a:solidFill>
              <a:latin typeface="Calibri"/>
              <a:ea typeface="Calibri"/>
              <a:cs typeface="Calibri"/>
              <a:sym typeface="Calibri"/>
            </a:endParaRPr>
          </a:p>
          <a:p>
            <a:pPr indent="0" lvl="0" marL="0" marR="0" rtl="0" algn="ctr">
              <a:spcBef>
                <a:spcPts val="640"/>
              </a:spcBef>
              <a:spcAft>
                <a:spcPts val="0"/>
              </a:spcAft>
              <a:buClr>
                <a:schemeClr val="dk1"/>
              </a:buClr>
              <a:buSzPts val="3200"/>
              <a:buFont typeface="Arial"/>
              <a:buNone/>
            </a:pPr>
            <a:r>
              <a:rPr b="1" i="0" lang="en-US" sz="3200" u="none" cap="none" strike="noStrike">
                <a:solidFill>
                  <a:schemeClr val="dk1"/>
                </a:solidFill>
                <a:latin typeface="Calibri"/>
                <a:ea typeface="Calibri"/>
                <a:cs typeface="Calibri"/>
                <a:sym typeface="Calibri"/>
              </a:rPr>
              <a:t>EXEMPLE</a:t>
            </a:r>
            <a:endParaRPr b="0" i="0" sz="2400" u="none" cap="none" strike="noStrike">
              <a:solidFill>
                <a:schemeClr val="dk1"/>
              </a:solidFill>
              <a:latin typeface="Calibri"/>
              <a:ea typeface="Calibri"/>
              <a:cs typeface="Calibri"/>
              <a:sym typeface="Calibri"/>
            </a:endParaRPr>
          </a:p>
        </p:txBody>
      </p:sp>
      <p:sp>
        <p:nvSpPr>
          <p:cNvPr id="406" name="Google Shape;406;p20"/>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a:t>B.3.1 - PART DES ÉNERGIES RENOUVELABLES SUR SITE DANS LA CONSOMMATION TOTALE FINALE D'ÉNERGIE THERMIQUE POUR LES OPERATIONS IMMOBILIERES</a:t>
            </a:r>
            <a:endParaRPr b="1" u="sng">
              <a:solidFill>
                <a:srgbClr val="1A965E"/>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21"/>
          <p:cNvSpPr txBox="1"/>
          <p:nvPr>
            <p:ph idx="12" type="sldNum"/>
          </p:nvPr>
        </p:nvSpPr>
        <p:spPr>
          <a:xfrm>
            <a:off x="7010400" y="6572250"/>
            <a:ext cx="2133600" cy="28575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412" name="Google Shape;412;p21"/>
          <p:cNvSpPr txBox="1"/>
          <p:nvPr>
            <p:ph idx="1" type="body"/>
          </p:nvPr>
        </p:nvSpPr>
        <p:spPr>
          <a:xfrm>
            <a:off x="457200" y="958293"/>
            <a:ext cx="8234039" cy="227379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200"/>
              <a:buFont typeface="Arial"/>
              <a:buNone/>
            </a:pPr>
            <a:r>
              <a:rPr b="0" i="0" lang="en-US" sz="2200" u="none" cap="none" strike="noStrike">
                <a:solidFill>
                  <a:schemeClr val="dk1"/>
                </a:solidFill>
                <a:latin typeface="Calibri"/>
                <a:ea typeface="Calibri"/>
                <a:cs typeface="Calibri"/>
                <a:sym typeface="Calibri"/>
              </a:rPr>
              <a:t>Dans un quartier existant, il y a 20 maisons individuelles, une salle de sport et une école primaire. Tous les bâtiments sont reliés au réseau central de gaz naturel. La salle de sport et certaines des maisons sont équipées de capteurs solaires pour le DHW, tandis que l'école dispose d'une chaudière à biomasse centrale pour le chauffage des locaux. </a:t>
            </a:r>
            <a:endParaRPr/>
          </a:p>
          <a:p>
            <a:pPr indent="0" lvl="0" marL="0" marR="0" rtl="0" algn="l">
              <a:spcBef>
                <a:spcPts val="1200"/>
              </a:spcBef>
              <a:spcAft>
                <a:spcPts val="0"/>
              </a:spcAft>
              <a:buClr>
                <a:schemeClr val="dk1"/>
              </a:buClr>
              <a:buSzPts val="2000"/>
              <a:buFont typeface="Arial"/>
              <a:buNone/>
            </a:pPr>
            <a:r>
              <a:rPr b="1" i="1" lang="en-US" sz="2000" u="none" cap="none" strike="noStrike">
                <a:solidFill>
                  <a:schemeClr val="dk1"/>
                </a:solidFill>
                <a:latin typeface="Calibri"/>
                <a:ea typeface="Calibri"/>
                <a:cs typeface="Calibri"/>
                <a:sym typeface="Calibri"/>
              </a:rPr>
              <a:t>Données disponibles </a:t>
            </a:r>
            <a:r>
              <a:rPr b="0" i="1" lang="en-US" sz="2000" u="none" cap="none" strike="noStrike">
                <a:solidFill>
                  <a:schemeClr val="dk1"/>
                </a:solidFill>
                <a:latin typeface="Calibri"/>
                <a:ea typeface="Calibri"/>
                <a:cs typeface="Calibri"/>
                <a:sym typeface="Calibri"/>
              </a:rPr>
              <a:t>: </a:t>
            </a:r>
            <a:r>
              <a:rPr b="0" i="0" lang="en-US" sz="2000" u="none" cap="none" strike="noStrike">
                <a:solidFill>
                  <a:schemeClr val="dk1"/>
                </a:solidFill>
                <a:latin typeface="Calibri"/>
                <a:ea typeface="Calibri"/>
                <a:cs typeface="Calibri"/>
                <a:sym typeface="Calibri"/>
              </a:rPr>
              <a:t>La consommation totale d'</a:t>
            </a:r>
            <a:r>
              <a:rPr b="1" i="0" lang="en-US" sz="2000" u="none" cap="none" strike="noStrike">
                <a:solidFill>
                  <a:schemeClr val="dk1"/>
                </a:solidFill>
                <a:latin typeface="Calibri"/>
                <a:ea typeface="Calibri"/>
                <a:cs typeface="Calibri"/>
                <a:sym typeface="Calibri"/>
              </a:rPr>
              <a:t>énergie renouvelable sur place </a:t>
            </a:r>
            <a:r>
              <a:rPr b="0" i="0" lang="en-US" sz="2000" u="none" cap="none" strike="noStrike">
                <a:solidFill>
                  <a:schemeClr val="dk1"/>
                </a:solidFill>
                <a:latin typeface="Calibri"/>
                <a:ea typeface="Calibri"/>
                <a:cs typeface="Calibri"/>
                <a:sym typeface="Calibri"/>
              </a:rPr>
              <a:t>et la </a:t>
            </a:r>
            <a:r>
              <a:rPr b="1" i="0" lang="en-US" sz="2000" u="none" cap="none" strike="noStrike">
                <a:solidFill>
                  <a:schemeClr val="dk1"/>
                </a:solidFill>
                <a:latin typeface="Calibri"/>
                <a:ea typeface="Calibri"/>
                <a:cs typeface="Calibri"/>
                <a:sym typeface="Calibri"/>
              </a:rPr>
              <a:t>consommation totale d'énergie thermique </a:t>
            </a:r>
            <a:r>
              <a:rPr b="0" i="0" lang="en-US" sz="2000" u="none" cap="none" strike="noStrike">
                <a:solidFill>
                  <a:schemeClr val="dk1"/>
                </a:solidFill>
                <a:latin typeface="Calibri"/>
                <a:ea typeface="Calibri"/>
                <a:cs typeface="Calibri"/>
                <a:sym typeface="Calibri"/>
              </a:rPr>
              <a:t>de tous les bâtiments du quartier    </a:t>
            </a:r>
            <a:endParaRPr/>
          </a:p>
          <a:p>
            <a:pPr indent="0" lvl="0" marL="0" marR="0" rtl="0" algn="l">
              <a:spcBef>
                <a:spcPts val="6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413" name="Google Shape;413;p21"/>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a:t>B.3.1 - PART DES ÉNERGIES RENOUVELABLES SUR SITE DANS LA CONSOMMATION TOTALE FINALE D'ÉNERGIE THERMIQUE POUR LES OPERATIONS IMMOBILIERES</a:t>
            </a:r>
            <a:endParaRPr b="1" u="sng">
              <a:solidFill>
                <a:srgbClr val="1A965E"/>
              </a:solidFill>
            </a:endParaRPr>
          </a:p>
        </p:txBody>
      </p:sp>
      <p:grpSp>
        <p:nvGrpSpPr>
          <p:cNvPr id="414" name="Google Shape;414;p21"/>
          <p:cNvGrpSpPr/>
          <p:nvPr/>
        </p:nvGrpSpPr>
        <p:grpSpPr>
          <a:xfrm>
            <a:off x="340512" y="4099860"/>
            <a:ext cx="8514080" cy="1145373"/>
            <a:chOff x="340512" y="3584452"/>
            <a:chExt cx="8514080" cy="1145373"/>
          </a:xfrm>
        </p:grpSpPr>
        <p:sp>
          <p:nvSpPr>
            <p:cNvPr id="415" name="Google Shape;415;p21"/>
            <p:cNvSpPr txBox="1"/>
            <p:nvPr/>
          </p:nvSpPr>
          <p:spPr>
            <a:xfrm>
              <a:off x="340512" y="3584452"/>
              <a:ext cx="8514080" cy="1145373"/>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r">
                <a:spcBef>
                  <a:spcPts val="0"/>
                </a:spcBef>
                <a:spcAft>
                  <a:spcPts val="0"/>
                </a:spcAft>
                <a:buClr>
                  <a:schemeClr val="dk1"/>
                </a:buClr>
                <a:buSzPts val="2000"/>
                <a:buFont typeface="Arial"/>
                <a:buNone/>
              </a:pPr>
              <a:r>
                <a:rPr b="1" lang="en-US" sz="2000">
                  <a:solidFill>
                    <a:schemeClr val="dk1"/>
                  </a:solidFill>
                  <a:latin typeface="Calibri"/>
                  <a:ea typeface="Calibri"/>
                  <a:cs typeface="Calibri"/>
                  <a:sym typeface="Calibri"/>
                </a:rPr>
                <a:t>	Calculer le pourcentage d'énergie renouvelable sur place au total</a:t>
              </a:r>
              <a:endParaRPr/>
            </a:p>
            <a:p>
              <a:pPr indent="0" lvl="0" marL="0" marR="0" rtl="0" algn="r">
                <a:spcBef>
                  <a:spcPts val="600"/>
                </a:spcBef>
                <a:spcAft>
                  <a:spcPts val="0"/>
                </a:spcAft>
                <a:buClr>
                  <a:schemeClr val="dk1"/>
                </a:buClr>
                <a:buSzPts val="2000"/>
                <a:buFont typeface="Arial"/>
                <a:buNone/>
              </a:pPr>
              <a:r>
                <a:rPr b="1" lang="en-US" sz="2000">
                  <a:solidFill>
                    <a:schemeClr val="dk1"/>
                  </a:solidFill>
                  <a:latin typeface="Calibri"/>
                  <a:ea typeface="Calibri"/>
                  <a:cs typeface="Calibri"/>
                  <a:sym typeface="Calibri"/>
                </a:rPr>
                <a:t>                la consommation d'énergie thermique finale pour les opérations de construction</a:t>
              </a:r>
              <a:r>
                <a:rPr lang="en-US" sz="2000">
                  <a:solidFill>
                    <a:schemeClr val="dk1"/>
                  </a:solidFill>
                  <a:latin typeface="Calibri"/>
                  <a:ea typeface="Calibri"/>
                  <a:cs typeface="Calibri"/>
                  <a:sym typeface="Calibri"/>
                </a:rPr>
                <a:t>.</a:t>
              </a:r>
              <a:endParaRPr b="1" sz="2000">
                <a:solidFill>
                  <a:schemeClr val="dk1"/>
                </a:solidFill>
                <a:latin typeface="Calibri"/>
                <a:ea typeface="Calibri"/>
                <a:cs typeface="Calibri"/>
                <a:sym typeface="Calibri"/>
              </a:endParaRPr>
            </a:p>
          </p:txBody>
        </p:sp>
        <p:pic>
          <p:nvPicPr>
            <p:cNvPr id="416" name="Google Shape;416;p21"/>
            <p:cNvPicPr preferRelativeResize="0"/>
            <p:nvPr/>
          </p:nvPicPr>
          <p:blipFill rotWithShape="1">
            <a:blip r:embed="rId3">
              <a:alphaModFix/>
            </a:blip>
            <a:srcRect b="0" l="0" r="0" t="0"/>
            <a:stretch/>
          </p:blipFill>
          <p:spPr>
            <a:xfrm>
              <a:off x="457200" y="3856850"/>
              <a:ext cx="623565" cy="600576"/>
            </a:xfrm>
            <a:prstGeom prst="roundRect">
              <a:avLst>
                <a:gd fmla="val 16667" name="adj"/>
              </a:avLst>
            </a:prstGeom>
            <a:noFill/>
            <a:ln>
              <a:noFill/>
            </a:ln>
            <a:effectLst>
              <a:outerShdw blurRad="152400" kx="110000" rotWithShape="0" algn="tl" dir="900000" dist="12000" sy="98000" ky="200000">
                <a:srgbClr val="000000">
                  <a:alpha val="29803"/>
                </a:srgbClr>
              </a:outerShdw>
            </a:effectLst>
          </p:spPr>
        </p:pic>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22"/>
          <p:cNvSpPr txBox="1"/>
          <p:nvPr>
            <p:ph idx="12" type="sldNum"/>
          </p:nvPr>
        </p:nvSpPr>
        <p:spPr>
          <a:xfrm>
            <a:off x="7010400" y="6591300"/>
            <a:ext cx="2133600" cy="2667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422" name="Google Shape;422;p22"/>
          <p:cNvSpPr/>
          <p:nvPr/>
        </p:nvSpPr>
        <p:spPr>
          <a:xfrm>
            <a:off x="697729" y="4837805"/>
            <a:ext cx="8018546"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000000"/>
                </a:solidFill>
                <a:latin typeface="Calibri"/>
                <a:ea typeface="Calibri"/>
                <a:cs typeface="Calibri"/>
                <a:sym typeface="Calibri"/>
              </a:rPr>
              <a:t>Pour les maisons individuelles, la consommation annuelle d'énergie thermique et l'énergie thermique provenant des sources d'énergie renouvelables sont données comme une valeur agrégée totale pour tous les bâtiments de la catégorie</a:t>
            </a:r>
            <a:endParaRPr sz="1800">
              <a:solidFill>
                <a:srgbClr val="000000"/>
              </a:solidFill>
              <a:latin typeface="Calibri"/>
              <a:ea typeface="Calibri"/>
              <a:cs typeface="Calibri"/>
              <a:sym typeface="Calibri"/>
            </a:endParaRPr>
          </a:p>
        </p:txBody>
      </p:sp>
      <p:pic>
        <p:nvPicPr>
          <p:cNvPr id="423" name="Google Shape;423;p22"/>
          <p:cNvPicPr preferRelativeResize="0"/>
          <p:nvPr/>
        </p:nvPicPr>
        <p:blipFill rotWithShape="1">
          <a:blip r:embed="rId3">
            <a:alphaModFix/>
          </a:blip>
          <a:srcRect b="0" l="0" r="0" t="0"/>
          <a:stretch/>
        </p:blipFill>
        <p:spPr>
          <a:xfrm>
            <a:off x="195223" y="5007345"/>
            <a:ext cx="378512" cy="368806"/>
          </a:xfrm>
          <a:prstGeom prst="rect">
            <a:avLst/>
          </a:prstGeom>
          <a:noFill/>
          <a:ln>
            <a:noFill/>
          </a:ln>
        </p:spPr>
      </p:pic>
      <p:sp>
        <p:nvSpPr>
          <p:cNvPr id="424" name="Google Shape;424;p22"/>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a:t>B.3.1 - PART DES ÉNERGIES RENOUVELABLES SUR SITE DANS LA CONSOMMATION TOTALE FINALE D'ÉNERGIE THERMIQUE POUR LES OPERATIONS IMMOBILIERES</a:t>
            </a:r>
            <a:endParaRPr b="1" u="sng">
              <a:solidFill>
                <a:srgbClr val="1A965E"/>
              </a:solidFill>
            </a:endParaRPr>
          </a:p>
        </p:txBody>
      </p:sp>
      <p:sp>
        <p:nvSpPr>
          <p:cNvPr id="425" name="Google Shape;425;p22"/>
          <p:cNvSpPr/>
          <p:nvPr/>
        </p:nvSpPr>
        <p:spPr>
          <a:xfrm>
            <a:off x="184053" y="820521"/>
            <a:ext cx="2847014"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Données disponibles</a:t>
            </a:r>
            <a:endParaRPr sz="2400">
              <a:solidFill>
                <a:schemeClr val="lt1"/>
              </a:solidFill>
              <a:latin typeface="Calibri"/>
              <a:ea typeface="Calibri"/>
              <a:cs typeface="Calibri"/>
              <a:sym typeface="Calibri"/>
            </a:endParaRPr>
          </a:p>
        </p:txBody>
      </p:sp>
      <p:graphicFrame>
        <p:nvGraphicFramePr>
          <p:cNvPr id="426" name="Google Shape;426;p22"/>
          <p:cNvGraphicFramePr/>
          <p:nvPr/>
        </p:nvGraphicFramePr>
        <p:xfrm>
          <a:off x="209453" y="1404669"/>
          <a:ext cx="3000000" cy="3000000"/>
        </p:xfrm>
        <a:graphic>
          <a:graphicData uri="http://schemas.openxmlformats.org/drawingml/2006/table">
            <a:tbl>
              <a:tblPr bandRow="1" firstRow="1">
                <a:noFill/>
                <a:tableStyleId>{67BB98A7-31FB-4160-9275-84449403149D}</a:tableStyleId>
              </a:tblPr>
              <a:tblGrid>
                <a:gridCol w="1729425"/>
                <a:gridCol w="1726375"/>
                <a:gridCol w="1928025"/>
                <a:gridCol w="3148400"/>
              </a:tblGrid>
              <a:tr h="847475">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ctr">
                        <a:spcBef>
                          <a:spcPts val="0"/>
                        </a:spcBef>
                        <a:spcAft>
                          <a:spcPts val="0"/>
                        </a:spcAft>
                        <a:buNone/>
                      </a:pPr>
                      <a:r>
                        <a:rPr b="1" lang="en-US" sz="1400"/>
                        <a:t>Consommation annuelle d'énergie thermique calculée</a:t>
                      </a:r>
                      <a:r>
                        <a:rPr lang="en-US" sz="1400"/>
                        <a:t> (</a:t>
                      </a:r>
                      <a:r>
                        <a:rPr baseline="-25000" lang="en-US" sz="1400" u="none" cap="none" strike="noStrike"/>
                        <a:t>kWhth</a:t>
                      </a:r>
                      <a:r>
                        <a:rPr lang="en-US" sz="1400" u="none" cap="none" strike="noStrike"/>
                        <a:t>)</a:t>
                      </a:r>
                      <a:endParaRPr sz="1400">
                        <a:solidFill>
                          <a:schemeClr val="lt1"/>
                        </a:solidFill>
                      </a:endParaRPr>
                    </a:p>
                  </a:txBody>
                  <a:tcPr marT="45725" marB="45725" marR="91450" marL="91450"/>
                </a:tc>
                <a:tc>
                  <a:txBody>
                    <a:bodyPr/>
                    <a:lstStyle/>
                    <a:p>
                      <a:pPr indent="0" lvl="0" marL="0" marR="0" rtl="0" algn="ctr">
                        <a:spcBef>
                          <a:spcPts val="0"/>
                        </a:spcBef>
                        <a:spcAft>
                          <a:spcPts val="0"/>
                        </a:spcAft>
                        <a:buNone/>
                      </a:pPr>
                      <a:r>
                        <a:rPr b="1" lang="en-US" sz="1400"/>
                        <a:t>Consommation annuelle d'énergie thermique calculée à partir des SER</a:t>
                      </a:r>
                      <a:r>
                        <a:rPr lang="en-US" sz="1400"/>
                        <a:t> (</a:t>
                      </a:r>
                      <a:r>
                        <a:rPr baseline="-25000" lang="en-US" sz="1400" u="none" cap="none" strike="noStrike"/>
                        <a:t>kWhth,RES</a:t>
                      </a:r>
                      <a:r>
                        <a:rPr lang="en-US" sz="1400" u="none" cap="none" strike="noStrike"/>
                        <a:t>)</a:t>
                      </a:r>
                      <a:endParaRPr sz="1400">
                        <a:solidFill>
                          <a:schemeClr val="lt1"/>
                        </a:solidFill>
                      </a:endParaRPr>
                    </a:p>
                  </a:txBody>
                  <a:tcPr marT="45725" marB="45725" marR="91450" marL="91450"/>
                </a:tc>
                <a:tc>
                  <a:txBody>
                    <a:bodyPr/>
                    <a:lstStyle/>
                    <a:p>
                      <a:pPr indent="0" lvl="0" marL="0" marR="0" rtl="0" algn="ctr">
                        <a:spcBef>
                          <a:spcPts val="0"/>
                        </a:spcBef>
                        <a:spcAft>
                          <a:spcPts val="0"/>
                        </a:spcAft>
                        <a:buNone/>
                      </a:pPr>
                      <a:r>
                        <a:rPr lang="en-US" sz="1400"/>
                        <a:t>Systèmes de CVC</a:t>
                      </a:r>
                      <a:r>
                        <a:rPr lang="en-US" sz="1400"/>
                        <a:t> </a:t>
                      </a:r>
                      <a:endParaRPr sz="1400"/>
                    </a:p>
                    <a:p>
                      <a:pPr indent="0" lvl="0" marL="0" marR="0" rtl="0" algn="ctr">
                        <a:spcBef>
                          <a:spcPts val="0"/>
                        </a:spcBef>
                        <a:spcAft>
                          <a:spcPts val="0"/>
                        </a:spcAft>
                        <a:buNone/>
                      </a:pPr>
                      <a:r>
                        <a:rPr lang="en-US" sz="1400"/>
                        <a:t>(chauffage, refroidissement, </a:t>
                      </a:r>
                      <a:r>
                        <a:rPr lang="en-US" sz="1400"/>
                        <a:t>eau chaude sanitaire)</a:t>
                      </a:r>
                      <a:endParaRPr sz="1400"/>
                    </a:p>
                  </a:txBody>
                  <a:tcPr marT="45725" marB="45725" marR="91450" marL="91450"/>
                </a:tc>
              </a:tr>
              <a:tr h="370850">
                <a:tc>
                  <a:txBody>
                    <a:bodyPr/>
                    <a:lstStyle/>
                    <a:p>
                      <a:pPr indent="0" lvl="0" marL="0" marR="0" rtl="0" algn="l">
                        <a:spcBef>
                          <a:spcPts val="0"/>
                        </a:spcBef>
                        <a:spcAft>
                          <a:spcPts val="0"/>
                        </a:spcAft>
                        <a:buNone/>
                      </a:pPr>
                      <a:r>
                        <a:rPr lang="en-US" sz="1800"/>
                        <a:t>Salle de sport</a:t>
                      </a:r>
                      <a:endParaRPr sz="1800"/>
                    </a:p>
                  </a:txBody>
                  <a:tcPr marT="45725" marB="45725" marR="91450" marL="91450" anchor="ctr"/>
                </a:tc>
                <a:tc>
                  <a:txBody>
                    <a:bodyPr/>
                    <a:lstStyle/>
                    <a:p>
                      <a:pPr indent="0" lvl="0" marL="0" marR="0" rtl="0" algn="ctr">
                        <a:spcBef>
                          <a:spcPts val="0"/>
                        </a:spcBef>
                        <a:spcAft>
                          <a:spcPts val="0"/>
                        </a:spcAft>
                        <a:buNone/>
                      </a:pPr>
                      <a:r>
                        <a:rPr lang="en-US" sz="1800"/>
                        <a:t>108 100</a:t>
                      </a:r>
                      <a:endParaRPr sz="1800"/>
                    </a:p>
                  </a:txBody>
                  <a:tcPr marT="45725" marB="45725" marR="91450" marL="91450" anchor="ctr"/>
                </a:tc>
                <a:tc>
                  <a:txBody>
                    <a:bodyPr/>
                    <a:lstStyle/>
                    <a:p>
                      <a:pPr indent="0" lvl="0" marL="0" marR="0" rtl="0" algn="ctr">
                        <a:spcBef>
                          <a:spcPts val="0"/>
                        </a:spcBef>
                        <a:spcAft>
                          <a:spcPts val="0"/>
                        </a:spcAft>
                        <a:buNone/>
                      </a:pPr>
                      <a:r>
                        <a:rPr lang="en-US" sz="1800"/>
                        <a:t>30900</a:t>
                      </a:r>
                      <a:endParaRPr sz="1800"/>
                    </a:p>
                  </a:txBody>
                  <a:tcPr marT="45725" marB="45725" marR="91450" marL="91450" anchor="ctr"/>
                </a:tc>
                <a:tc>
                  <a:txBody>
                    <a:bodyPr/>
                    <a:lstStyle/>
                    <a:p>
                      <a:pPr indent="0" lvl="0" marL="0" marR="0" rtl="0" algn="l">
                        <a:spcBef>
                          <a:spcPts val="0"/>
                        </a:spcBef>
                        <a:spcAft>
                          <a:spcPts val="0"/>
                        </a:spcAft>
                        <a:buNone/>
                      </a:pPr>
                      <a:r>
                        <a:rPr lang="en-US" sz="1200"/>
                        <a:t>Chaudière centrale au gaz naturel pour le chauffage.</a:t>
                      </a:r>
                      <a:r>
                        <a:rPr lang="en-US" sz="1200"/>
                        <a:t> Centrale HP pour le </a:t>
                      </a:r>
                      <a:r>
                        <a:rPr lang="en-US" sz="1200"/>
                        <a:t>refroidissement. Collecteurs solaires pour l'eau chaude sanitaire.</a:t>
                      </a:r>
                      <a:endParaRPr sz="1200"/>
                    </a:p>
                  </a:txBody>
                  <a:tcPr marT="45725" marB="45725" marR="91450" marL="91450"/>
                </a:tc>
              </a:tr>
              <a:tr h="370850">
                <a:tc>
                  <a:txBody>
                    <a:bodyPr/>
                    <a:lstStyle/>
                    <a:p>
                      <a:pPr indent="0" lvl="0" marL="0" marR="0" rtl="0" algn="l">
                        <a:spcBef>
                          <a:spcPts val="0"/>
                        </a:spcBef>
                        <a:spcAft>
                          <a:spcPts val="0"/>
                        </a:spcAft>
                        <a:buNone/>
                      </a:pPr>
                      <a:r>
                        <a:rPr lang="en-US" sz="1800"/>
                        <a:t>École</a:t>
                      </a:r>
                      <a:endParaRPr sz="1800"/>
                    </a:p>
                  </a:txBody>
                  <a:tcPr marT="45725" marB="45725" marR="91450" marL="91450" anchor="ctr"/>
                </a:tc>
                <a:tc>
                  <a:txBody>
                    <a:bodyPr/>
                    <a:lstStyle/>
                    <a:p>
                      <a:pPr indent="0" lvl="0" marL="0" marR="0" rtl="0" algn="ctr">
                        <a:spcBef>
                          <a:spcPts val="0"/>
                        </a:spcBef>
                        <a:spcAft>
                          <a:spcPts val="0"/>
                        </a:spcAft>
                        <a:buNone/>
                      </a:pPr>
                      <a:r>
                        <a:t/>
                      </a:r>
                      <a:endParaRPr sz="1800"/>
                    </a:p>
                  </a:txBody>
                  <a:tcPr marT="45725" marB="45725" marR="91450" marL="91450" anchor="ctr"/>
                </a:tc>
                <a:tc>
                  <a:txBody>
                    <a:bodyPr/>
                    <a:lstStyle/>
                    <a:p>
                      <a:pPr indent="0" lvl="0" marL="0" marR="0" rtl="0" algn="ctr">
                        <a:spcBef>
                          <a:spcPts val="0"/>
                        </a:spcBef>
                        <a:spcAft>
                          <a:spcPts val="0"/>
                        </a:spcAft>
                        <a:buNone/>
                      </a:pPr>
                      <a:r>
                        <a:rPr lang="en-US" sz="1800"/>
                        <a:t>46432</a:t>
                      </a:r>
                      <a:endParaRPr sz="1800"/>
                    </a:p>
                  </a:txBody>
                  <a:tcPr marT="45725" marB="45725" marR="91450" marL="91450" anchor="ctr"/>
                </a:tc>
                <a:tc>
                  <a:txBody>
                    <a:bodyPr/>
                    <a:lstStyle/>
                    <a:p>
                      <a:pPr indent="0" lvl="0" marL="0" marR="0" rtl="0" algn="l">
                        <a:lnSpc>
                          <a:spcPct val="100000"/>
                        </a:lnSpc>
                        <a:spcBef>
                          <a:spcPts val="0"/>
                        </a:spcBef>
                        <a:spcAft>
                          <a:spcPts val="0"/>
                        </a:spcAft>
                        <a:buClr>
                          <a:schemeClr val="dk1"/>
                        </a:buClr>
                        <a:buSzPts val="1200"/>
                        <a:buFont typeface="Calibri"/>
                        <a:buNone/>
                      </a:pPr>
                      <a:r>
                        <a:rPr lang="en-US" sz="1200" u="none" cap="none" strike="noStrike"/>
                        <a:t>Chaudière centrale à biomasse pour le chauffage des locaux. HP local pour le refroidissement de l'espace. Chauffe-eau électriques pour </a:t>
                      </a:r>
                      <a:r>
                        <a:rPr lang="en-US" sz="1200"/>
                        <a:t>eau chaude sanitaire.</a:t>
                      </a:r>
                      <a:endParaRPr b="0" i="0" sz="1200" u="none" cap="none" strike="noStrike">
                        <a:solidFill>
                          <a:srgbClr val="000000"/>
                        </a:solidFill>
                        <a:latin typeface="Calibri"/>
                        <a:ea typeface="Calibri"/>
                        <a:cs typeface="Calibri"/>
                        <a:sym typeface="Calibri"/>
                      </a:endParaRPr>
                    </a:p>
                  </a:txBody>
                  <a:tcPr marT="45725" marB="45725" marR="91450" marL="91450"/>
                </a:tc>
              </a:tr>
              <a:tr h="370850">
                <a:tc>
                  <a:txBody>
                    <a:bodyPr/>
                    <a:lstStyle/>
                    <a:p>
                      <a:pPr indent="0" lvl="0" marL="0" marR="0" rtl="0" algn="l">
                        <a:spcBef>
                          <a:spcPts val="0"/>
                        </a:spcBef>
                        <a:spcAft>
                          <a:spcPts val="0"/>
                        </a:spcAft>
                        <a:buNone/>
                      </a:pPr>
                      <a:r>
                        <a:rPr lang="en-US" sz="1800"/>
                        <a:t>Maisons individuelles (20)</a:t>
                      </a:r>
                      <a:endParaRPr sz="1800"/>
                    </a:p>
                  </a:txBody>
                  <a:tcPr marT="45725" marB="45725" marR="91450" marL="91450" anchor="ctr"/>
                </a:tc>
                <a:tc>
                  <a:txBody>
                    <a:bodyPr/>
                    <a:lstStyle/>
                    <a:p>
                      <a:pPr indent="0" lvl="0" marL="0" marR="0" rtl="0" algn="ctr">
                        <a:spcBef>
                          <a:spcPts val="0"/>
                        </a:spcBef>
                        <a:spcAft>
                          <a:spcPts val="0"/>
                        </a:spcAft>
                        <a:buNone/>
                      </a:pPr>
                      <a:r>
                        <a:rPr lang="en-US" sz="1800"/>
                        <a:t>295324</a:t>
                      </a:r>
                      <a:endParaRPr sz="1800"/>
                    </a:p>
                  </a:txBody>
                  <a:tcPr marT="45725" marB="45725" marR="91450" marL="91450" anchor="ctr"/>
                </a:tc>
                <a:tc>
                  <a:txBody>
                    <a:bodyPr/>
                    <a:lstStyle/>
                    <a:p>
                      <a:pPr indent="0" lvl="0" marL="0" marR="0" rtl="0" algn="ctr">
                        <a:spcBef>
                          <a:spcPts val="0"/>
                        </a:spcBef>
                        <a:spcAft>
                          <a:spcPts val="0"/>
                        </a:spcAft>
                        <a:buNone/>
                      </a:pPr>
                      <a:r>
                        <a:rPr lang="en-US" sz="1800"/>
                        <a:t>21411</a:t>
                      </a:r>
                      <a:endParaRPr sz="1800"/>
                    </a:p>
                  </a:txBody>
                  <a:tcPr marT="45725" marB="45725" marR="91450" marL="91450" anchor="ctr"/>
                </a:tc>
                <a:tc>
                  <a:txBody>
                    <a:bodyPr/>
                    <a:lstStyle/>
                    <a:p>
                      <a:pPr indent="0" lvl="0" marL="0" marR="0" rtl="0" algn="l">
                        <a:lnSpc>
                          <a:spcPct val="100000"/>
                        </a:lnSpc>
                        <a:spcBef>
                          <a:spcPts val="0"/>
                        </a:spcBef>
                        <a:spcAft>
                          <a:spcPts val="0"/>
                        </a:spcAft>
                        <a:buClr>
                          <a:schemeClr val="dk1"/>
                        </a:buClr>
                        <a:buSzPts val="1200"/>
                        <a:buFont typeface="Calibri"/>
                        <a:buNone/>
                      </a:pPr>
                      <a:r>
                        <a:rPr lang="en-US" sz="1200" u="none" cap="none" strike="noStrike"/>
                        <a:t>Chaudière centrale au gaz naturel pour le chauffage des locaux et l'eau chaude sanitaire. HP local pour le refroidissement de l'espace. Collecteurs solaires pour l'eau chaude sanitaire.</a:t>
                      </a:r>
                      <a:endParaRPr sz="1800">
                        <a:solidFill>
                          <a:schemeClr val="dk1"/>
                        </a:solidFill>
                      </a:endParaRPr>
                    </a:p>
                  </a:txBody>
                  <a:tcPr marT="45725" marB="45725" marR="91450" marL="91450"/>
                </a:tc>
              </a:tr>
            </a:tbl>
          </a:graphicData>
        </a:graphic>
      </p:graphicFrame>
      <p:sp>
        <p:nvSpPr>
          <p:cNvPr id="427" name="Google Shape;427;p22"/>
          <p:cNvSpPr/>
          <p:nvPr/>
        </p:nvSpPr>
        <p:spPr>
          <a:xfrm>
            <a:off x="6891866" y="831328"/>
            <a:ext cx="1862667"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Étapes 1 à 2</a:t>
            </a:r>
            <a:endParaRPr sz="2400">
              <a:solidFill>
                <a:schemeClr val="lt1"/>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23"/>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433" name="Google Shape;433;p23"/>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a:t>B.3.1 - PART DES ÉNERGIES RENOUVELABLES SUR SITE DANS LA CONSOMMATION TOTALE FINALE D'ÉNERGIE THERMIQUE POUR LES OPERATIONS IMMOBILIERES</a:t>
            </a:r>
            <a:endParaRPr b="1">
              <a:solidFill>
                <a:srgbClr val="00B050"/>
              </a:solidFill>
            </a:endParaRPr>
          </a:p>
        </p:txBody>
      </p:sp>
      <p:sp>
        <p:nvSpPr>
          <p:cNvPr id="434" name="Google Shape;434;p23"/>
          <p:cNvSpPr/>
          <p:nvPr/>
        </p:nvSpPr>
        <p:spPr>
          <a:xfrm>
            <a:off x="7791085" y="1365666"/>
            <a:ext cx="1217448"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Étape 3</a:t>
            </a:r>
            <a:endParaRPr sz="2400">
              <a:solidFill>
                <a:schemeClr val="lt1"/>
              </a:solidFill>
              <a:latin typeface="Calibri"/>
              <a:ea typeface="Calibri"/>
              <a:cs typeface="Calibri"/>
              <a:sym typeface="Calibri"/>
            </a:endParaRPr>
          </a:p>
        </p:txBody>
      </p:sp>
      <p:sp>
        <p:nvSpPr>
          <p:cNvPr id="435" name="Google Shape;435;p23"/>
          <p:cNvSpPr/>
          <p:nvPr/>
        </p:nvSpPr>
        <p:spPr>
          <a:xfrm>
            <a:off x="327621" y="1104014"/>
            <a:ext cx="7999634"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Calibri"/>
                <a:ea typeface="Calibri"/>
                <a:cs typeface="Calibri"/>
                <a:sym typeface="Calibri"/>
              </a:rPr>
              <a:t>Calculer l'énergie thermique totale produite et utilisée sur place</a:t>
            </a:r>
            <a:endParaRPr/>
          </a:p>
          <a:p>
            <a:pPr indent="0" lvl="0" marL="0" marR="0" rtl="0" algn="l">
              <a:spcBef>
                <a:spcPts val="0"/>
              </a:spcBef>
              <a:spcAft>
                <a:spcPts val="0"/>
              </a:spcAft>
              <a:buNone/>
            </a:pPr>
            <a:r>
              <a:rPr b="1" lang="en-US" sz="2000">
                <a:solidFill>
                  <a:schemeClr val="dk1"/>
                </a:solidFill>
                <a:latin typeface="Calibri"/>
                <a:ea typeface="Calibri"/>
                <a:cs typeface="Calibri"/>
                <a:sym typeface="Calibri"/>
              </a:rPr>
              <a:t> à partir de sources renouvelables </a:t>
            </a:r>
            <a:r>
              <a:rPr lang="en-US" sz="2000">
                <a:solidFill>
                  <a:schemeClr val="dk1"/>
                </a:solidFill>
                <a:latin typeface="Calibri"/>
                <a:ea typeface="Calibri"/>
                <a:cs typeface="Calibri"/>
                <a:sym typeface="Calibri"/>
              </a:rPr>
              <a:t>pour tous les bâtiments du quartier </a:t>
            </a:r>
            <a:endParaRPr sz="2000">
              <a:solidFill>
                <a:schemeClr val="dk1"/>
              </a:solidFill>
              <a:latin typeface="Calibri"/>
              <a:ea typeface="Calibri"/>
              <a:cs typeface="Calibri"/>
              <a:sym typeface="Calibri"/>
            </a:endParaRPr>
          </a:p>
          <a:p>
            <a:pPr indent="-330200" lvl="0" marL="457200" marR="0" rtl="0" algn="l">
              <a:spcBef>
                <a:spcPts val="0"/>
              </a:spcBef>
              <a:spcAft>
                <a:spcPts val="0"/>
              </a:spcAft>
              <a:buClr>
                <a:schemeClr val="dk1"/>
              </a:buClr>
              <a:buSzPts val="2000"/>
              <a:buFont typeface="Calibri"/>
              <a:buNone/>
            </a:pPr>
            <a:r>
              <a:t/>
            </a:r>
            <a:endParaRPr sz="2000">
              <a:solidFill>
                <a:schemeClr val="dk1"/>
              </a:solidFill>
              <a:latin typeface="Calibri"/>
              <a:ea typeface="Calibri"/>
              <a:cs typeface="Calibri"/>
              <a:sym typeface="Calibri"/>
            </a:endParaRPr>
          </a:p>
          <a:p>
            <a:pPr indent="0" lvl="0" marL="0" marR="0" rtl="0" algn="l">
              <a:spcBef>
                <a:spcPts val="0"/>
              </a:spcBef>
              <a:spcAft>
                <a:spcPts val="0"/>
              </a:spcAft>
              <a:buNone/>
            </a:pPr>
            <a:r>
              <a:t/>
            </a:r>
            <a:endParaRPr b="1" sz="2000">
              <a:solidFill>
                <a:schemeClr val="dk1"/>
              </a:solidFill>
              <a:latin typeface="Calibri"/>
              <a:ea typeface="Calibri"/>
              <a:cs typeface="Calibri"/>
              <a:sym typeface="Calibri"/>
            </a:endParaRPr>
          </a:p>
        </p:txBody>
      </p:sp>
      <p:sp>
        <p:nvSpPr>
          <p:cNvPr id="436" name="Google Shape;436;p23"/>
          <p:cNvSpPr/>
          <p:nvPr/>
        </p:nvSpPr>
        <p:spPr>
          <a:xfrm>
            <a:off x="1654157" y="1962521"/>
            <a:ext cx="4417363"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(30900+46432+21411) = </a:t>
            </a:r>
            <a:r>
              <a:rPr b="1" lang="en-US" sz="2000">
                <a:solidFill>
                  <a:schemeClr val="dk1"/>
                </a:solidFill>
                <a:latin typeface="Calibri"/>
                <a:ea typeface="Calibri"/>
                <a:cs typeface="Calibri"/>
                <a:sym typeface="Calibri"/>
              </a:rPr>
              <a:t>98743 </a:t>
            </a:r>
            <a:r>
              <a:rPr lang="en-US" sz="2000">
                <a:solidFill>
                  <a:schemeClr val="dk1"/>
                </a:solidFill>
                <a:latin typeface="Calibri"/>
                <a:ea typeface="Calibri"/>
                <a:cs typeface="Calibri"/>
                <a:sym typeface="Calibri"/>
              </a:rPr>
              <a:t>kWh</a:t>
            </a:r>
            <a:r>
              <a:rPr baseline="-25000" lang="en-US" sz="2000">
                <a:solidFill>
                  <a:schemeClr val="dk1"/>
                </a:solidFill>
                <a:latin typeface="Calibri"/>
                <a:ea typeface="Calibri"/>
                <a:cs typeface="Calibri"/>
                <a:sym typeface="Calibri"/>
              </a:rPr>
              <a:t>th,RES</a:t>
            </a:r>
            <a:endParaRPr baseline="-25000" sz="2000">
              <a:solidFill>
                <a:schemeClr val="dk1"/>
              </a:solidFill>
              <a:latin typeface="Calibri"/>
              <a:ea typeface="Calibri"/>
              <a:cs typeface="Calibri"/>
              <a:sym typeface="Calibri"/>
            </a:endParaRPr>
          </a:p>
        </p:txBody>
      </p:sp>
      <p:sp>
        <p:nvSpPr>
          <p:cNvPr id="437" name="Google Shape;437;p23"/>
          <p:cNvSpPr/>
          <p:nvPr/>
        </p:nvSpPr>
        <p:spPr>
          <a:xfrm>
            <a:off x="7774151" y="2649993"/>
            <a:ext cx="1208981"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Étape 4</a:t>
            </a:r>
            <a:endParaRPr sz="2400">
              <a:solidFill>
                <a:schemeClr val="lt1"/>
              </a:solidFill>
              <a:latin typeface="Calibri"/>
              <a:ea typeface="Calibri"/>
              <a:cs typeface="Calibri"/>
              <a:sym typeface="Calibri"/>
            </a:endParaRPr>
          </a:p>
        </p:txBody>
      </p:sp>
      <p:sp>
        <p:nvSpPr>
          <p:cNvPr id="438" name="Google Shape;438;p23"/>
          <p:cNvSpPr/>
          <p:nvPr/>
        </p:nvSpPr>
        <p:spPr>
          <a:xfrm>
            <a:off x="347044" y="2721427"/>
            <a:ext cx="7740375"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Calibri"/>
                <a:ea typeface="Calibri"/>
                <a:cs typeface="Calibri"/>
                <a:sym typeface="Calibri"/>
              </a:rPr>
              <a:t>Calculer la consommation totale annuelle finale d'énergie thermique </a:t>
            </a:r>
            <a:r>
              <a:rPr lang="en-US" sz="2000">
                <a:solidFill>
                  <a:schemeClr val="dk1"/>
                </a:solidFill>
                <a:latin typeface="Calibri"/>
                <a:ea typeface="Calibri"/>
                <a:cs typeface="Calibri"/>
                <a:sym typeface="Calibri"/>
              </a:rPr>
              <a:t>pour tous les bâtiments du quartier</a:t>
            </a:r>
            <a:endParaRPr/>
          </a:p>
          <a:p>
            <a:pPr indent="-330200" lvl="0" marL="457200" marR="0" rtl="0" algn="l">
              <a:spcBef>
                <a:spcPts val="0"/>
              </a:spcBef>
              <a:spcAft>
                <a:spcPts val="0"/>
              </a:spcAft>
              <a:buClr>
                <a:schemeClr val="dk1"/>
              </a:buClr>
              <a:buSzPts val="2000"/>
              <a:buFont typeface="Calibri"/>
              <a:buNone/>
            </a:pPr>
            <a:r>
              <a:t/>
            </a:r>
            <a:endParaRPr sz="2000">
              <a:solidFill>
                <a:schemeClr val="dk1"/>
              </a:solidFill>
              <a:latin typeface="Calibri"/>
              <a:ea typeface="Calibri"/>
              <a:cs typeface="Calibri"/>
              <a:sym typeface="Calibri"/>
            </a:endParaRPr>
          </a:p>
          <a:p>
            <a:pPr indent="0" lvl="0" marL="0" marR="0" rtl="0" algn="l">
              <a:spcBef>
                <a:spcPts val="0"/>
              </a:spcBef>
              <a:spcAft>
                <a:spcPts val="0"/>
              </a:spcAft>
              <a:buNone/>
            </a:pPr>
            <a:r>
              <a:t/>
            </a:r>
            <a:endParaRPr b="1" sz="2000">
              <a:solidFill>
                <a:schemeClr val="dk1"/>
              </a:solidFill>
              <a:latin typeface="Calibri"/>
              <a:ea typeface="Calibri"/>
              <a:cs typeface="Calibri"/>
              <a:sym typeface="Calibri"/>
            </a:endParaRPr>
          </a:p>
        </p:txBody>
      </p:sp>
      <p:sp>
        <p:nvSpPr>
          <p:cNvPr id="439" name="Google Shape;439;p23"/>
          <p:cNvSpPr/>
          <p:nvPr/>
        </p:nvSpPr>
        <p:spPr>
          <a:xfrm>
            <a:off x="1654157" y="3470613"/>
            <a:ext cx="3991029"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(108100+0+295324) = </a:t>
            </a:r>
            <a:r>
              <a:rPr b="1" lang="en-US" sz="2000">
                <a:solidFill>
                  <a:schemeClr val="dk1"/>
                </a:solidFill>
                <a:latin typeface="Calibri"/>
                <a:ea typeface="Calibri"/>
                <a:cs typeface="Calibri"/>
                <a:sym typeface="Calibri"/>
              </a:rPr>
              <a:t>403324 </a:t>
            </a:r>
            <a:r>
              <a:rPr lang="en-US" sz="2000">
                <a:solidFill>
                  <a:schemeClr val="dk1"/>
                </a:solidFill>
                <a:latin typeface="Calibri"/>
                <a:ea typeface="Calibri"/>
                <a:cs typeface="Calibri"/>
                <a:sym typeface="Calibri"/>
              </a:rPr>
              <a:t>kWh</a:t>
            </a:r>
            <a:r>
              <a:rPr baseline="-25000" lang="en-US" sz="2000">
                <a:solidFill>
                  <a:schemeClr val="dk1"/>
                </a:solidFill>
                <a:latin typeface="Calibri"/>
                <a:ea typeface="Calibri"/>
                <a:cs typeface="Calibri"/>
                <a:sym typeface="Calibri"/>
              </a:rPr>
              <a:t>th</a:t>
            </a:r>
            <a:endParaRPr baseline="30000" sz="2000">
              <a:solidFill>
                <a:srgbClr val="000000"/>
              </a:solidFill>
              <a:latin typeface="Calibri"/>
              <a:ea typeface="Calibri"/>
              <a:cs typeface="Calibri"/>
              <a:sym typeface="Calibri"/>
            </a:endParaRPr>
          </a:p>
        </p:txBody>
      </p:sp>
      <p:sp>
        <p:nvSpPr>
          <p:cNvPr id="440" name="Google Shape;440;p23"/>
          <p:cNvSpPr/>
          <p:nvPr/>
        </p:nvSpPr>
        <p:spPr>
          <a:xfrm>
            <a:off x="7704668" y="4114315"/>
            <a:ext cx="1295399"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Étape 5</a:t>
            </a:r>
            <a:endParaRPr sz="2400">
              <a:solidFill>
                <a:schemeClr val="lt1"/>
              </a:solidFill>
              <a:latin typeface="Calibri"/>
              <a:ea typeface="Calibri"/>
              <a:cs typeface="Calibri"/>
              <a:sym typeface="Calibri"/>
            </a:endParaRPr>
          </a:p>
        </p:txBody>
      </p:sp>
      <p:sp>
        <p:nvSpPr>
          <p:cNvPr id="441" name="Google Shape;441;p23"/>
          <p:cNvSpPr/>
          <p:nvPr/>
        </p:nvSpPr>
        <p:spPr>
          <a:xfrm>
            <a:off x="457250" y="4203193"/>
            <a:ext cx="7740375"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Calibri"/>
                <a:ea typeface="Calibri"/>
                <a:cs typeface="Calibri"/>
                <a:sym typeface="Calibri"/>
              </a:rPr>
              <a:t>Calculer l'énergie thermique finale totale annuelle totale (SER et conventionnelle) </a:t>
            </a:r>
            <a:r>
              <a:rPr lang="en-US" sz="2000">
                <a:solidFill>
                  <a:schemeClr val="dk1"/>
                </a:solidFill>
                <a:latin typeface="Calibri"/>
                <a:ea typeface="Calibri"/>
                <a:cs typeface="Calibri"/>
                <a:sym typeface="Calibri"/>
              </a:rPr>
              <a:t>pour tous les bâtiments du quartier</a:t>
            </a:r>
            <a:endParaRPr/>
          </a:p>
          <a:p>
            <a:pPr indent="-330200" lvl="0" marL="457200" marR="0" rtl="0" algn="l">
              <a:spcBef>
                <a:spcPts val="0"/>
              </a:spcBef>
              <a:spcAft>
                <a:spcPts val="0"/>
              </a:spcAft>
              <a:buClr>
                <a:schemeClr val="dk1"/>
              </a:buClr>
              <a:buSzPts val="2000"/>
              <a:buFont typeface="Calibri"/>
              <a:buNone/>
            </a:pPr>
            <a:r>
              <a:t/>
            </a:r>
            <a:endParaRPr sz="2000">
              <a:solidFill>
                <a:srgbClr val="FF0000"/>
              </a:solidFill>
              <a:latin typeface="Calibri"/>
              <a:ea typeface="Calibri"/>
              <a:cs typeface="Calibri"/>
              <a:sym typeface="Calibri"/>
            </a:endParaRPr>
          </a:p>
          <a:p>
            <a:pPr indent="0" lvl="0" marL="0" marR="0" rtl="0" algn="l">
              <a:spcBef>
                <a:spcPts val="0"/>
              </a:spcBef>
              <a:spcAft>
                <a:spcPts val="0"/>
              </a:spcAft>
              <a:buNone/>
            </a:pPr>
            <a:r>
              <a:t/>
            </a:r>
            <a:endParaRPr b="1" sz="2000">
              <a:solidFill>
                <a:srgbClr val="FF0000"/>
              </a:solidFill>
              <a:latin typeface="Calibri"/>
              <a:ea typeface="Calibri"/>
              <a:cs typeface="Calibri"/>
              <a:sym typeface="Calibri"/>
            </a:endParaRPr>
          </a:p>
        </p:txBody>
      </p:sp>
      <p:sp>
        <p:nvSpPr>
          <p:cNvPr id="442" name="Google Shape;442;p23"/>
          <p:cNvSpPr/>
          <p:nvPr/>
        </p:nvSpPr>
        <p:spPr>
          <a:xfrm>
            <a:off x="1654157" y="5016807"/>
            <a:ext cx="4702255"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(98743 + 403324) = </a:t>
            </a:r>
            <a:r>
              <a:rPr b="1" lang="en-US" sz="2000">
                <a:solidFill>
                  <a:schemeClr val="dk1"/>
                </a:solidFill>
                <a:latin typeface="Calibri"/>
                <a:ea typeface="Calibri"/>
                <a:cs typeface="Calibri"/>
                <a:sym typeface="Calibri"/>
              </a:rPr>
              <a:t>502067 </a:t>
            </a:r>
            <a:r>
              <a:rPr lang="en-US" sz="2000">
                <a:solidFill>
                  <a:schemeClr val="dk1"/>
                </a:solidFill>
                <a:latin typeface="Calibri"/>
                <a:ea typeface="Calibri"/>
                <a:cs typeface="Calibri"/>
                <a:sym typeface="Calibri"/>
              </a:rPr>
              <a:t>kWh</a:t>
            </a:r>
            <a:endParaRPr baseline="30000" sz="2000">
              <a:solidFill>
                <a:srgbClr val="000000"/>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24"/>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448" name="Google Shape;448;p24"/>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a:t>B.3.1 - PART DES ÉNERGIES RENOUVELABLES SUR SITE DANS LA CONSOMMATION TOTALE FINALE D'ÉNERGIE THERMIQUE POUR LES OPERATIONS IMMOBILIERES</a:t>
            </a:r>
            <a:endParaRPr b="1">
              <a:solidFill>
                <a:srgbClr val="00B050"/>
              </a:solidFill>
            </a:endParaRPr>
          </a:p>
        </p:txBody>
      </p:sp>
      <p:sp>
        <p:nvSpPr>
          <p:cNvPr id="449" name="Google Shape;449;p24"/>
          <p:cNvSpPr/>
          <p:nvPr/>
        </p:nvSpPr>
        <p:spPr>
          <a:xfrm>
            <a:off x="7156086" y="1069334"/>
            <a:ext cx="1175114"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Étape 6</a:t>
            </a:r>
            <a:endParaRPr sz="2400">
              <a:solidFill>
                <a:schemeClr val="lt1"/>
              </a:solidFill>
              <a:latin typeface="Calibri"/>
              <a:ea typeface="Calibri"/>
              <a:cs typeface="Calibri"/>
              <a:sym typeface="Calibri"/>
            </a:endParaRPr>
          </a:p>
        </p:txBody>
      </p:sp>
      <p:sp>
        <p:nvSpPr>
          <p:cNvPr id="450" name="Google Shape;450;p24"/>
          <p:cNvSpPr/>
          <p:nvPr/>
        </p:nvSpPr>
        <p:spPr>
          <a:xfrm>
            <a:off x="574386" y="1131120"/>
            <a:ext cx="7513033"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Calibri"/>
                <a:ea typeface="Calibri"/>
                <a:cs typeface="Calibri"/>
                <a:sym typeface="Calibri"/>
              </a:rPr>
              <a:t>Calculer le pourcentage de la consommation totale d'énergie renouvelable sur place par rapport à la consommation totale d'énergie thermique finale des sources d'énergie renouvelables et conventionnelles</a:t>
            </a:r>
            <a:endParaRPr sz="2000">
              <a:solidFill>
                <a:schemeClr val="dk1"/>
              </a:solidFill>
              <a:latin typeface="Calibri"/>
              <a:ea typeface="Calibri"/>
              <a:cs typeface="Calibri"/>
              <a:sym typeface="Calibri"/>
            </a:endParaRPr>
          </a:p>
        </p:txBody>
      </p:sp>
      <p:sp>
        <p:nvSpPr>
          <p:cNvPr id="451" name="Google Shape;451;p24"/>
          <p:cNvSpPr txBox="1"/>
          <p:nvPr/>
        </p:nvSpPr>
        <p:spPr>
          <a:xfrm>
            <a:off x="1479705" y="3377827"/>
            <a:ext cx="1852623"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u="sng">
                <a:solidFill>
                  <a:schemeClr val="dk1"/>
                </a:solidFill>
                <a:latin typeface="Calibri"/>
                <a:ea typeface="Calibri"/>
                <a:cs typeface="Calibri"/>
                <a:sym typeface="Calibri"/>
              </a:rPr>
              <a:t>98743 kWh</a:t>
            </a:r>
            <a:r>
              <a:rPr baseline="-25000" lang="en-US" sz="2000" u="sng">
                <a:solidFill>
                  <a:schemeClr val="dk1"/>
                </a:solidFill>
                <a:latin typeface="Calibri"/>
                <a:ea typeface="Calibri"/>
                <a:cs typeface="Calibri"/>
                <a:sym typeface="Calibri"/>
              </a:rPr>
              <a:t>th, SER</a:t>
            </a:r>
            <a:endParaRPr baseline="-25000" sz="2000" u="sng">
              <a:solidFill>
                <a:schemeClr val="dk1"/>
              </a:solidFill>
              <a:latin typeface="Calibri"/>
              <a:ea typeface="Calibri"/>
              <a:cs typeface="Calibri"/>
              <a:sym typeface="Calibri"/>
            </a:endParaRPr>
          </a:p>
        </p:txBody>
      </p:sp>
      <p:sp>
        <p:nvSpPr>
          <p:cNvPr id="452" name="Google Shape;452;p24"/>
          <p:cNvSpPr/>
          <p:nvPr/>
        </p:nvSpPr>
        <p:spPr>
          <a:xfrm>
            <a:off x="1270193" y="2377903"/>
            <a:ext cx="2043245" cy="844019"/>
          </a:xfrm>
          <a:prstGeom prst="roundRect">
            <a:avLst>
              <a:gd fmla="val 16667" name="adj"/>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chemeClr val="lt1"/>
                </a:solidFill>
                <a:latin typeface="Calibri"/>
                <a:ea typeface="Calibri"/>
                <a:cs typeface="Calibri"/>
                <a:sym typeface="Calibri"/>
              </a:rPr>
              <a:t>Énergie thermique totale (SER)</a:t>
            </a:r>
            <a:endParaRPr b="1" sz="1800">
              <a:solidFill>
                <a:schemeClr val="lt1"/>
              </a:solidFill>
              <a:latin typeface="Calibri"/>
              <a:ea typeface="Calibri"/>
              <a:cs typeface="Calibri"/>
              <a:sym typeface="Calibri"/>
            </a:endParaRPr>
          </a:p>
        </p:txBody>
      </p:sp>
      <p:sp>
        <p:nvSpPr>
          <p:cNvPr id="453" name="Google Shape;453;p24"/>
          <p:cNvSpPr txBox="1"/>
          <p:nvPr/>
        </p:nvSpPr>
        <p:spPr>
          <a:xfrm>
            <a:off x="4182239" y="3377827"/>
            <a:ext cx="1500732"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u="sng">
                <a:solidFill>
                  <a:schemeClr val="dk1"/>
                </a:solidFill>
                <a:latin typeface="Calibri"/>
                <a:ea typeface="Calibri"/>
                <a:cs typeface="Calibri"/>
                <a:sym typeface="Calibri"/>
              </a:rPr>
              <a:t>502067 kWh</a:t>
            </a:r>
            <a:endParaRPr baseline="30000" sz="2000" u="sng">
              <a:solidFill>
                <a:schemeClr val="dk1"/>
              </a:solidFill>
              <a:latin typeface="Calibri"/>
              <a:ea typeface="Calibri"/>
              <a:cs typeface="Calibri"/>
              <a:sym typeface="Calibri"/>
            </a:endParaRPr>
          </a:p>
        </p:txBody>
      </p:sp>
      <p:sp>
        <p:nvSpPr>
          <p:cNvPr id="454" name="Google Shape;454;p24"/>
          <p:cNvSpPr/>
          <p:nvPr/>
        </p:nvSpPr>
        <p:spPr>
          <a:xfrm>
            <a:off x="7354312" y="3377827"/>
            <a:ext cx="888385" cy="400110"/>
          </a:xfrm>
          <a:prstGeom prst="rect">
            <a:avLst/>
          </a:prstGeom>
          <a:noFill/>
          <a:ln>
            <a:noFill/>
          </a:ln>
          <a:effectLst>
            <a:outerShdw blurRad="44450" algn="ctr" dir="5400000" dist="27940">
              <a:srgbClr val="000000">
                <a:alpha val="31764"/>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rgbClr val="FF0000"/>
                </a:solidFill>
                <a:latin typeface="Calibri"/>
                <a:ea typeface="Calibri"/>
                <a:cs typeface="Calibri"/>
                <a:sym typeface="Calibri"/>
              </a:rPr>
              <a:t>19,7 %</a:t>
            </a:r>
            <a:endParaRPr b="1" baseline="30000" sz="2000">
              <a:solidFill>
                <a:srgbClr val="FF0000"/>
              </a:solidFill>
              <a:latin typeface="Calibri"/>
              <a:ea typeface="Calibri"/>
              <a:cs typeface="Calibri"/>
              <a:sym typeface="Calibri"/>
            </a:endParaRPr>
          </a:p>
        </p:txBody>
      </p:sp>
      <p:sp>
        <p:nvSpPr>
          <p:cNvPr id="455" name="Google Shape;455;p24"/>
          <p:cNvSpPr/>
          <p:nvPr/>
        </p:nvSpPr>
        <p:spPr>
          <a:xfrm>
            <a:off x="3586253" y="2377903"/>
            <a:ext cx="2051067" cy="844019"/>
          </a:xfrm>
          <a:prstGeom prst="roundRect">
            <a:avLst>
              <a:gd fmla="val 16667" name="adj"/>
            </a:avLst>
          </a:prstGeom>
          <a:solidFill>
            <a:srgbClr val="E36C0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chemeClr val="lt1"/>
                </a:solidFill>
                <a:latin typeface="Calibri"/>
                <a:ea typeface="Calibri"/>
                <a:cs typeface="Calibri"/>
                <a:sym typeface="Calibri"/>
              </a:rPr>
              <a:t>Énergie thermique totale (SER et conventionnelle)</a:t>
            </a:r>
            <a:endParaRPr b="1" sz="1800">
              <a:solidFill>
                <a:schemeClr val="lt1"/>
              </a:solidFill>
              <a:latin typeface="Calibri"/>
              <a:ea typeface="Calibri"/>
              <a:cs typeface="Calibri"/>
              <a:sym typeface="Calibri"/>
            </a:endParaRPr>
          </a:p>
        </p:txBody>
      </p:sp>
      <p:sp>
        <p:nvSpPr>
          <p:cNvPr id="456" name="Google Shape;456;p24"/>
          <p:cNvSpPr/>
          <p:nvPr/>
        </p:nvSpPr>
        <p:spPr>
          <a:xfrm>
            <a:off x="1479705" y="3320961"/>
            <a:ext cx="4348369" cy="485732"/>
          </a:xfrm>
          <a:prstGeom prst="bracketPair">
            <a:avLst/>
          </a:prstGeom>
          <a:noFill/>
          <a:ln cap="flat" cmpd="sng" w="190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457" name="Google Shape;457;p24"/>
          <p:cNvSpPr/>
          <p:nvPr/>
        </p:nvSpPr>
        <p:spPr>
          <a:xfrm>
            <a:off x="5877390" y="3369257"/>
            <a:ext cx="301841" cy="417250"/>
          </a:xfrm>
          <a:prstGeom prst="mathMultiply">
            <a:avLst>
              <a:gd fmla="val 23520" name="adj1"/>
            </a:avLst>
          </a:prstGeom>
          <a:solidFill>
            <a:srgbClr val="C00000"/>
          </a:solidFill>
          <a:ln>
            <a:noFill/>
          </a:ln>
          <a:effectLst>
            <a:outerShdw blurRad="44450" algn="ctr" dir="5400000" dist="27940">
              <a:srgbClr val="000000">
                <a:alpha val="31764"/>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5400">
              <a:solidFill>
                <a:schemeClr val="lt1"/>
              </a:solidFill>
              <a:latin typeface="Calibri"/>
              <a:ea typeface="Calibri"/>
              <a:cs typeface="Calibri"/>
              <a:sym typeface="Calibri"/>
            </a:endParaRPr>
          </a:p>
        </p:txBody>
      </p:sp>
      <p:sp>
        <p:nvSpPr>
          <p:cNvPr id="458" name="Google Shape;458;p24"/>
          <p:cNvSpPr/>
          <p:nvPr/>
        </p:nvSpPr>
        <p:spPr>
          <a:xfrm>
            <a:off x="6160904" y="3377827"/>
            <a:ext cx="574196"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100</a:t>
            </a:r>
            <a:endParaRPr sz="2000">
              <a:solidFill>
                <a:schemeClr val="dk1"/>
              </a:solidFill>
              <a:latin typeface="Calibri"/>
              <a:ea typeface="Calibri"/>
              <a:cs typeface="Calibri"/>
              <a:sym typeface="Calibri"/>
            </a:endParaRPr>
          </a:p>
        </p:txBody>
      </p:sp>
      <p:sp>
        <p:nvSpPr>
          <p:cNvPr id="459" name="Google Shape;459;p24"/>
          <p:cNvSpPr/>
          <p:nvPr/>
        </p:nvSpPr>
        <p:spPr>
          <a:xfrm>
            <a:off x="6816106" y="3417850"/>
            <a:ext cx="457200" cy="320064"/>
          </a:xfrm>
          <a:prstGeom prst="mathEqual">
            <a:avLst>
              <a:gd fmla="val 23520" name="adj1"/>
              <a:gd fmla="val 11760" name="adj2"/>
            </a:avLst>
          </a:prstGeom>
          <a:solidFill>
            <a:srgbClr val="C00000"/>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pic>
        <p:nvPicPr>
          <p:cNvPr id="460" name="Google Shape;460;p24"/>
          <p:cNvPicPr preferRelativeResize="0"/>
          <p:nvPr/>
        </p:nvPicPr>
        <p:blipFill rotWithShape="1">
          <a:blip r:embed="rId3">
            <a:alphaModFix/>
          </a:blip>
          <a:srcRect b="0" l="0" r="0" t="0"/>
          <a:stretch/>
        </p:blipFill>
        <p:spPr>
          <a:xfrm>
            <a:off x="6896005" y="3389269"/>
            <a:ext cx="2046708" cy="1188720"/>
          </a:xfrm>
          <a:prstGeom prst="rect">
            <a:avLst/>
          </a:prstGeom>
          <a:noFill/>
          <a:ln>
            <a:noFill/>
          </a:ln>
        </p:spPr>
      </p:pic>
      <p:sp>
        <p:nvSpPr>
          <p:cNvPr id="461" name="Google Shape;461;p24"/>
          <p:cNvSpPr/>
          <p:nvPr/>
        </p:nvSpPr>
        <p:spPr>
          <a:xfrm>
            <a:off x="3372718" y="3389269"/>
            <a:ext cx="608120" cy="377226"/>
          </a:xfrm>
          <a:prstGeom prst="mathDivide">
            <a:avLst>
              <a:gd fmla="val 23520" name="adj1"/>
              <a:gd fmla="val 5880" name="adj2"/>
              <a:gd fmla="val 11760" name="adj3"/>
            </a:avLst>
          </a:prstGeom>
          <a:solidFill>
            <a:srgbClr val="C00000"/>
          </a:solidFill>
          <a:ln>
            <a:noFill/>
          </a:ln>
          <a:effectLst>
            <a:outerShdw blurRad="44450" algn="ctr" dir="5400000" dist="27940">
              <a:srgbClr val="000000">
                <a:alpha val="31764"/>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25"/>
          <p:cNvSpPr txBox="1"/>
          <p:nvPr>
            <p:ph idx="1" type="body"/>
          </p:nvPr>
        </p:nvSpPr>
        <p:spPr>
          <a:xfrm>
            <a:off x="268224" y="1600201"/>
            <a:ext cx="8418576" cy="4152112"/>
          </a:xfrm>
          <a:prstGeom prst="rect">
            <a:avLst/>
          </a:prstGeom>
          <a:noFill/>
          <a:ln>
            <a:noFill/>
          </a:ln>
        </p:spPr>
        <p:txBody>
          <a:bodyPr anchorCtr="0" anchor="t" bIns="45700" lIns="91425" spcFirstLastPara="1" rIns="91425" wrap="square" tIns="45700">
            <a:normAutofit/>
          </a:bodyPr>
          <a:lstStyle/>
          <a:p>
            <a:pPr indent="0" lvl="0" marL="0" marR="0" rtl="0" algn="ctr">
              <a:spcBef>
                <a:spcPts val="0"/>
              </a:spcBef>
              <a:spcAft>
                <a:spcPts val="0"/>
              </a:spcAft>
              <a:buClr>
                <a:schemeClr val="dk1"/>
              </a:buClr>
              <a:buSzPts val="2600"/>
              <a:buFont typeface="Arial"/>
              <a:buNone/>
            </a:pPr>
            <a:r>
              <a:t/>
            </a:r>
            <a:endParaRPr b="1" i="0" sz="2600" u="none" cap="none" strike="noStrike">
              <a:solidFill>
                <a:schemeClr val="dk1"/>
              </a:solidFill>
              <a:latin typeface="Calibri"/>
              <a:ea typeface="Calibri"/>
              <a:cs typeface="Calibri"/>
              <a:sym typeface="Calibri"/>
            </a:endParaRPr>
          </a:p>
          <a:p>
            <a:pPr indent="0" lvl="0" marL="0" marR="0" rtl="0" algn="ctr">
              <a:spcBef>
                <a:spcPts val="520"/>
              </a:spcBef>
              <a:spcAft>
                <a:spcPts val="0"/>
              </a:spcAft>
              <a:buClr>
                <a:schemeClr val="dk1"/>
              </a:buClr>
              <a:buSzPts val="2600"/>
              <a:buFont typeface="Arial"/>
              <a:buNone/>
            </a:pPr>
            <a:r>
              <a:t/>
            </a:r>
            <a:endParaRPr b="1" i="0" sz="2600" u="none" cap="none" strike="noStrike">
              <a:solidFill>
                <a:schemeClr val="dk1"/>
              </a:solidFill>
              <a:latin typeface="Calibri"/>
              <a:ea typeface="Calibri"/>
              <a:cs typeface="Calibri"/>
              <a:sym typeface="Calibri"/>
            </a:endParaRPr>
          </a:p>
          <a:p>
            <a:pPr indent="0" lvl="0" marL="0" marR="0" rtl="0" algn="ctr">
              <a:spcBef>
                <a:spcPts val="520"/>
              </a:spcBef>
              <a:spcAft>
                <a:spcPts val="0"/>
              </a:spcAft>
              <a:buClr>
                <a:schemeClr val="dk1"/>
              </a:buClr>
              <a:buSzPts val="2600"/>
              <a:buFont typeface="Arial"/>
              <a:buNone/>
            </a:pPr>
            <a:r>
              <a:t/>
            </a:r>
            <a:endParaRPr b="1" i="0" sz="2600" u="none" cap="none" strike="noStrike">
              <a:solidFill>
                <a:schemeClr val="dk1"/>
              </a:solidFill>
              <a:latin typeface="Calibri"/>
              <a:ea typeface="Calibri"/>
              <a:cs typeface="Calibri"/>
              <a:sym typeface="Calibri"/>
            </a:endParaRPr>
          </a:p>
          <a:p>
            <a:pPr indent="0" lvl="0" marL="0" marR="0" rtl="0" algn="ctr">
              <a:spcBef>
                <a:spcPts val="640"/>
              </a:spcBef>
              <a:spcAft>
                <a:spcPts val="0"/>
              </a:spcAft>
              <a:buClr>
                <a:schemeClr val="dk1"/>
              </a:buClr>
              <a:buSzPts val="3200"/>
              <a:buFont typeface="Arial"/>
              <a:buNone/>
            </a:pPr>
            <a:r>
              <a:rPr b="1" i="0" lang="en-US" sz="3200" u="none" cap="none" strike="noStrike">
                <a:solidFill>
                  <a:schemeClr val="dk1"/>
                </a:solidFill>
                <a:latin typeface="Calibri"/>
                <a:ea typeface="Calibri"/>
                <a:cs typeface="Calibri"/>
                <a:sym typeface="Calibri"/>
              </a:rPr>
              <a:t>EXERCICE PHYSIQUE</a:t>
            </a:r>
            <a:endParaRPr b="0" i="0" sz="2400" u="none" cap="none" strike="noStrike">
              <a:solidFill>
                <a:schemeClr val="dk1"/>
              </a:solidFill>
              <a:latin typeface="Calibri"/>
              <a:ea typeface="Calibri"/>
              <a:cs typeface="Calibri"/>
              <a:sym typeface="Calibri"/>
            </a:endParaRPr>
          </a:p>
        </p:txBody>
      </p:sp>
      <p:sp>
        <p:nvSpPr>
          <p:cNvPr id="467" name="Google Shape;467;p25"/>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a:t>B.3.1 - PART DES ÉNERGIES RENOUVELABLES SUR SITE DANS LA CONSOMMATION TOTALE FINALE D'ÉNERGIE THERMIQUE POUR LES OPERATIONS IMMOBILIERES</a:t>
            </a:r>
            <a:endParaRPr b="1">
              <a:solidFill>
                <a:srgbClr val="00B050"/>
              </a:solidFill>
            </a:endParaRPr>
          </a:p>
        </p:txBody>
      </p:sp>
      <p:sp>
        <p:nvSpPr>
          <p:cNvPr id="468" name="Google Shape;468;p25"/>
          <p:cNvSpPr txBox="1"/>
          <p:nvPr>
            <p:ph idx="12" type="sldNum"/>
          </p:nvPr>
        </p:nvSpPr>
        <p:spPr>
          <a:xfrm>
            <a:off x="7010400" y="6564580"/>
            <a:ext cx="2133600" cy="2934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26"/>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474" name="Google Shape;474;p26"/>
          <p:cNvSpPr txBox="1"/>
          <p:nvPr>
            <p:ph idx="1" type="body"/>
          </p:nvPr>
        </p:nvSpPr>
        <p:spPr>
          <a:xfrm>
            <a:off x="174661" y="1009204"/>
            <a:ext cx="8894911" cy="105041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000"/>
              <a:buFont typeface="Arial"/>
              <a:buNone/>
            </a:pPr>
            <a:r>
              <a:rPr b="0" i="0" lang="en-US" sz="2000" u="none" cap="none" strike="noStrike">
                <a:solidFill>
                  <a:schemeClr val="dk1"/>
                </a:solidFill>
                <a:latin typeface="Calibri"/>
                <a:ea typeface="Calibri"/>
                <a:cs typeface="Calibri"/>
                <a:sym typeface="Calibri"/>
              </a:rPr>
              <a:t>Dans un quartier existant, il y a 22 maisons individuelles, un jardin d'enfants et une école primaire. Tous les bâtiments sont équipés de chaudières centrales (gaz naturel ou fioul). L'eau chaude sanitaire est couverte par des capteurs solaires dans certaines maisons, à la maternelle et à l'école.</a:t>
            </a:r>
            <a:endParaRPr b="0" i="0" sz="2000" u="none" cap="none" strike="noStrike">
              <a:solidFill>
                <a:schemeClr val="dk1"/>
              </a:solidFill>
              <a:latin typeface="Calibri"/>
              <a:ea typeface="Calibri"/>
              <a:cs typeface="Calibri"/>
              <a:sym typeface="Calibri"/>
            </a:endParaRPr>
          </a:p>
          <a:p>
            <a:pPr indent="0" lvl="0" marL="0" marR="0" rtl="0" algn="l">
              <a:spcBef>
                <a:spcPts val="4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spcBef>
                <a:spcPts val="400"/>
              </a:spcBef>
              <a:spcAft>
                <a:spcPts val="0"/>
              </a:spcAft>
              <a:buClr>
                <a:schemeClr val="dk1"/>
              </a:buClr>
              <a:buSzPts val="2000"/>
              <a:buFont typeface="Arial"/>
              <a:buNone/>
            </a:pPr>
            <a:r>
              <a:t/>
            </a:r>
            <a:endParaRPr b="0" i="1" sz="2000" u="none" cap="none" strike="noStrike">
              <a:solidFill>
                <a:schemeClr val="dk1"/>
              </a:solidFill>
              <a:latin typeface="Calibri"/>
              <a:ea typeface="Calibri"/>
              <a:cs typeface="Calibri"/>
              <a:sym typeface="Calibri"/>
            </a:endParaRPr>
          </a:p>
          <a:p>
            <a:pPr indent="0" lvl="0" marL="0" marR="0" rtl="0" algn="l">
              <a:spcBef>
                <a:spcPts val="400"/>
              </a:spcBef>
              <a:spcAft>
                <a:spcPts val="0"/>
              </a:spcAft>
              <a:buClr>
                <a:schemeClr val="dk1"/>
              </a:buClr>
              <a:buSzPts val="2000"/>
              <a:buFont typeface="Arial"/>
              <a:buNone/>
            </a:pPr>
            <a:r>
              <a:t/>
            </a:r>
            <a:endParaRPr b="0" i="1" sz="2000" u="none" cap="none" strike="noStrike">
              <a:solidFill>
                <a:schemeClr val="dk1"/>
              </a:solidFill>
              <a:latin typeface="Calibri"/>
              <a:ea typeface="Calibri"/>
              <a:cs typeface="Calibri"/>
              <a:sym typeface="Calibri"/>
            </a:endParaRPr>
          </a:p>
          <a:p>
            <a:pPr indent="0" lvl="0" marL="0" marR="0" rtl="0" algn="l">
              <a:spcBef>
                <a:spcPts val="400"/>
              </a:spcBef>
              <a:spcAft>
                <a:spcPts val="0"/>
              </a:spcAft>
              <a:buClr>
                <a:schemeClr val="dk1"/>
              </a:buClr>
              <a:buSzPts val="2000"/>
              <a:buFont typeface="Arial"/>
              <a:buNone/>
            </a:pPr>
            <a:r>
              <a:t/>
            </a:r>
            <a:endParaRPr b="0" i="1" sz="2000" u="none" cap="none" strike="noStrike">
              <a:solidFill>
                <a:schemeClr val="dk1"/>
              </a:solidFill>
              <a:latin typeface="Calibri"/>
              <a:ea typeface="Calibri"/>
              <a:cs typeface="Calibri"/>
              <a:sym typeface="Calibri"/>
            </a:endParaRPr>
          </a:p>
          <a:p>
            <a:pPr indent="0" lvl="0" marL="0" marR="0" rtl="0" algn="ctr">
              <a:spcBef>
                <a:spcPts val="400"/>
              </a:spcBef>
              <a:spcAft>
                <a:spcPts val="0"/>
              </a:spcAft>
              <a:buClr>
                <a:schemeClr val="dk1"/>
              </a:buClr>
              <a:buSzPts val="2000"/>
              <a:buFont typeface="Arial"/>
              <a:buNone/>
            </a:pPr>
            <a:r>
              <a:t/>
            </a:r>
            <a:endParaRPr b="0" i="1" sz="2000" u="none" cap="none" strike="noStrike">
              <a:solidFill>
                <a:schemeClr val="dk1"/>
              </a:solidFill>
              <a:latin typeface="Calibri"/>
              <a:ea typeface="Calibri"/>
              <a:cs typeface="Calibri"/>
              <a:sym typeface="Calibri"/>
            </a:endParaRPr>
          </a:p>
          <a:p>
            <a:pPr indent="0" lvl="0" marL="0" marR="0" rtl="0" algn="ctr">
              <a:spcBef>
                <a:spcPts val="400"/>
              </a:spcBef>
              <a:spcAft>
                <a:spcPts val="0"/>
              </a:spcAft>
              <a:buClr>
                <a:schemeClr val="dk1"/>
              </a:buClr>
              <a:buSzPts val="2000"/>
              <a:buFont typeface="Arial"/>
              <a:buNone/>
            </a:pPr>
            <a:r>
              <a:t/>
            </a:r>
            <a:endParaRPr b="0" i="1" sz="2000" u="none" cap="none" strike="noStrike">
              <a:solidFill>
                <a:schemeClr val="dk1"/>
              </a:solidFill>
              <a:latin typeface="Calibri"/>
              <a:ea typeface="Calibri"/>
              <a:cs typeface="Calibri"/>
              <a:sym typeface="Calibri"/>
            </a:endParaRPr>
          </a:p>
          <a:p>
            <a:pPr indent="0" lvl="0" marL="0" marR="0" rtl="0" algn="ctr">
              <a:spcBef>
                <a:spcPts val="400"/>
              </a:spcBef>
              <a:spcAft>
                <a:spcPts val="0"/>
              </a:spcAft>
              <a:buClr>
                <a:schemeClr val="dk1"/>
              </a:buClr>
              <a:buSzPts val="2000"/>
              <a:buFont typeface="Arial"/>
              <a:buNone/>
            </a:pPr>
            <a:r>
              <a:t/>
            </a:r>
            <a:endParaRPr b="0" i="1" sz="2000" u="none" cap="none" strike="noStrike">
              <a:solidFill>
                <a:schemeClr val="dk1"/>
              </a:solidFill>
              <a:latin typeface="Calibri"/>
              <a:ea typeface="Calibri"/>
              <a:cs typeface="Calibri"/>
              <a:sym typeface="Calibri"/>
            </a:endParaRPr>
          </a:p>
        </p:txBody>
      </p:sp>
      <p:sp>
        <p:nvSpPr>
          <p:cNvPr id="475" name="Google Shape;475;p26"/>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a:t>B.3.1 - PART DES ÉNERGIES RENOUVELABLES SUR SITE DANS LA CONSOMMATION TOTALE FINALE D'ÉNERGIE THERMIQUE POUR LES OPERATIONS IMMOBILIERES</a:t>
            </a:r>
            <a:endParaRPr b="1">
              <a:solidFill>
                <a:srgbClr val="00B050"/>
              </a:solidFill>
            </a:endParaRPr>
          </a:p>
        </p:txBody>
      </p:sp>
      <p:sp>
        <p:nvSpPr>
          <p:cNvPr id="476" name="Google Shape;476;p26"/>
          <p:cNvSpPr txBox="1"/>
          <p:nvPr/>
        </p:nvSpPr>
        <p:spPr>
          <a:xfrm>
            <a:off x="174661" y="2265042"/>
            <a:ext cx="8234039" cy="77285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000"/>
              <a:buFont typeface="Arial"/>
              <a:buNone/>
            </a:pPr>
            <a:r>
              <a:rPr b="1" i="1" lang="en-US" sz="2000">
                <a:solidFill>
                  <a:schemeClr val="dk1"/>
                </a:solidFill>
                <a:latin typeface="Calibri"/>
                <a:ea typeface="Calibri"/>
                <a:cs typeface="Calibri"/>
                <a:sym typeface="Calibri"/>
              </a:rPr>
              <a:t>Données disponibles</a:t>
            </a:r>
            <a:r>
              <a:rPr i="1" lang="en-US" sz="2000">
                <a:solidFill>
                  <a:schemeClr val="dk1"/>
                </a:solidFill>
                <a:latin typeface="Calibri"/>
                <a:ea typeface="Calibri"/>
                <a:cs typeface="Calibri"/>
                <a:sym typeface="Calibri"/>
              </a:rPr>
              <a:t> : </a:t>
            </a:r>
            <a:r>
              <a:rPr lang="en-US" sz="2000">
                <a:solidFill>
                  <a:schemeClr val="dk1"/>
                </a:solidFill>
                <a:latin typeface="Calibri"/>
                <a:ea typeface="Calibri"/>
                <a:cs typeface="Calibri"/>
                <a:sym typeface="Calibri"/>
              </a:rPr>
              <a:t>La </a:t>
            </a:r>
            <a:r>
              <a:rPr b="1" lang="en-US" sz="2000">
                <a:solidFill>
                  <a:schemeClr val="dk1"/>
                </a:solidFill>
                <a:latin typeface="Calibri"/>
                <a:ea typeface="Calibri"/>
                <a:cs typeface="Calibri"/>
                <a:sym typeface="Calibri"/>
              </a:rPr>
              <a:t>consommation totale d'énergie renouvelable sur place </a:t>
            </a:r>
            <a:r>
              <a:rPr lang="en-US" sz="2000">
                <a:solidFill>
                  <a:schemeClr val="dk1"/>
                </a:solidFill>
                <a:latin typeface="Calibri"/>
                <a:ea typeface="Calibri"/>
                <a:cs typeface="Calibri"/>
                <a:sym typeface="Calibri"/>
              </a:rPr>
              <a:t>et la </a:t>
            </a:r>
            <a:r>
              <a:rPr b="1" lang="en-US" sz="2000">
                <a:solidFill>
                  <a:schemeClr val="dk1"/>
                </a:solidFill>
                <a:latin typeface="Calibri"/>
                <a:ea typeface="Calibri"/>
                <a:cs typeface="Calibri"/>
                <a:sym typeface="Calibri"/>
              </a:rPr>
              <a:t>consommation totale</a:t>
            </a:r>
            <a:r>
              <a:rPr lang="en-US" sz="2000">
                <a:solidFill>
                  <a:schemeClr val="dk1"/>
                </a:solidFill>
                <a:latin typeface="Calibri"/>
                <a:ea typeface="Calibri"/>
                <a:cs typeface="Calibri"/>
                <a:sym typeface="Calibri"/>
              </a:rPr>
              <a:t> d'</a:t>
            </a:r>
            <a:r>
              <a:rPr b="1" lang="en-US" sz="2000">
                <a:solidFill>
                  <a:schemeClr val="dk1"/>
                </a:solidFill>
                <a:latin typeface="Calibri"/>
                <a:ea typeface="Calibri"/>
                <a:cs typeface="Calibri"/>
                <a:sym typeface="Calibri"/>
              </a:rPr>
              <a:t>énergie thermique</a:t>
            </a:r>
            <a:r>
              <a:rPr lang="en-US" sz="2000">
                <a:solidFill>
                  <a:schemeClr val="dk1"/>
                </a:solidFill>
                <a:latin typeface="Calibri"/>
                <a:ea typeface="Calibri"/>
                <a:cs typeface="Calibri"/>
                <a:sym typeface="Calibri"/>
              </a:rPr>
              <a:t> de tous les bâtiments du quartier    </a:t>
            </a:r>
            <a:endParaRPr sz="2000">
              <a:solidFill>
                <a:schemeClr val="dk1"/>
              </a:solidFill>
              <a:latin typeface="Calibri"/>
              <a:ea typeface="Calibri"/>
              <a:cs typeface="Calibri"/>
              <a:sym typeface="Calibri"/>
            </a:endParaRPr>
          </a:p>
        </p:txBody>
      </p:sp>
      <p:grpSp>
        <p:nvGrpSpPr>
          <p:cNvPr id="477" name="Google Shape;477;p26"/>
          <p:cNvGrpSpPr/>
          <p:nvPr/>
        </p:nvGrpSpPr>
        <p:grpSpPr>
          <a:xfrm>
            <a:off x="174661" y="3731489"/>
            <a:ext cx="8514080" cy="1145373"/>
            <a:chOff x="340512" y="3584452"/>
            <a:chExt cx="8514080" cy="1145373"/>
          </a:xfrm>
        </p:grpSpPr>
        <p:sp>
          <p:nvSpPr>
            <p:cNvPr id="478" name="Google Shape;478;p26"/>
            <p:cNvSpPr txBox="1"/>
            <p:nvPr/>
          </p:nvSpPr>
          <p:spPr>
            <a:xfrm>
              <a:off x="340512" y="3584452"/>
              <a:ext cx="8514080" cy="1145373"/>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r">
                <a:spcBef>
                  <a:spcPts val="0"/>
                </a:spcBef>
                <a:spcAft>
                  <a:spcPts val="0"/>
                </a:spcAft>
                <a:buClr>
                  <a:schemeClr val="dk1"/>
                </a:buClr>
                <a:buSzPts val="2000"/>
                <a:buFont typeface="Arial"/>
                <a:buNone/>
              </a:pPr>
              <a:r>
                <a:rPr b="1" lang="en-US" sz="2000">
                  <a:solidFill>
                    <a:schemeClr val="dk1"/>
                  </a:solidFill>
                  <a:latin typeface="Calibri"/>
                  <a:ea typeface="Calibri"/>
                  <a:cs typeface="Calibri"/>
                  <a:sym typeface="Calibri"/>
                </a:rPr>
                <a:t>	Calculer le pourcentage d'énergie renouvelable sur place au total</a:t>
              </a:r>
              <a:endParaRPr/>
            </a:p>
            <a:p>
              <a:pPr indent="0" lvl="0" marL="0" marR="0" rtl="0" algn="r">
                <a:spcBef>
                  <a:spcPts val="600"/>
                </a:spcBef>
                <a:spcAft>
                  <a:spcPts val="0"/>
                </a:spcAft>
                <a:buClr>
                  <a:schemeClr val="dk1"/>
                </a:buClr>
                <a:buSzPts val="2000"/>
                <a:buFont typeface="Arial"/>
                <a:buNone/>
              </a:pPr>
              <a:r>
                <a:rPr b="1" lang="en-US" sz="2000">
                  <a:solidFill>
                    <a:schemeClr val="dk1"/>
                  </a:solidFill>
                  <a:latin typeface="Calibri"/>
                  <a:ea typeface="Calibri"/>
                  <a:cs typeface="Calibri"/>
                  <a:sym typeface="Calibri"/>
                </a:rPr>
                <a:t>                la consommation finale d'énergie thermique pour l'exploitation des bâtiments</a:t>
              </a:r>
              <a:r>
                <a:rPr lang="en-US" sz="2000">
                  <a:solidFill>
                    <a:schemeClr val="dk1"/>
                  </a:solidFill>
                  <a:latin typeface="Calibri"/>
                  <a:ea typeface="Calibri"/>
                  <a:cs typeface="Calibri"/>
                  <a:sym typeface="Calibri"/>
                </a:rPr>
                <a:t>.</a:t>
              </a:r>
              <a:endParaRPr b="1" sz="2000">
                <a:solidFill>
                  <a:schemeClr val="dk1"/>
                </a:solidFill>
                <a:latin typeface="Calibri"/>
                <a:ea typeface="Calibri"/>
                <a:cs typeface="Calibri"/>
                <a:sym typeface="Calibri"/>
              </a:endParaRPr>
            </a:p>
          </p:txBody>
        </p:sp>
        <p:pic>
          <p:nvPicPr>
            <p:cNvPr id="479" name="Google Shape;479;p26"/>
            <p:cNvPicPr preferRelativeResize="0"/>
            <p:nvPr/>
          </p:nvPicPr>
          <p:blipFill rotWithShape="1">
            <a:blip r:embed="rId3">
              <a:alphaModFix/>
            </a:blip>
            <a:srcRect b="0" l="0" r="0" t="0"/>
            <a:stretch/>
          </p:blipFill>
          <p:spPr>
            <a:xfrm>
              <a:off x="457200" y="3856850"/>
              <a:ext cx="623565" cy="600576"/>
            </a:xfrm>
            <a:prstGeom prst="roundRect">
              <a:avLst>
                <a:gd fmla="val 16667" name="adj"/>
              </a:avLst>
            </a:prstGeom>
            <a:noFill/>
            <a:ln>
              <a:noFill/>
            </a:ln>
            <a:effectLst>
              <a:outerShdw blurRad="152400" kx="110000" rotWithShape="0" algn="tl" dir="900000" dist="12000" sy="98000" ky="200000">
                <a:srgbClr val="000000">
                  <a:alpha val="29803"/>
                </a:srgbClr>
              </a:outerShdw>
            </a:effectLst>
          </p:spPr>
        </p:pic>
      </p:gr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27"/>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a:t>B.3.1 - PART DES ÉNERGIES RENOUVELABLES SUR SITE DANS LA CONSOMMATION TOTALE FINALE D'ÉNERGIE THERMIQUE POUR LES OPERATIONS IMMOBILIERES</a:t>
            </a:r>
            <a:endParaRPr b="1">
              <a:solidFill>
                <a:srgbClr val="00B050"/>
              </a:solidFill>
            </a:endParaRPr>
          </a:p>
        </p:txBody>
      </p:sp>
      <p:sp>
        <p:nvSpPr>
          <p:cNvPr id="485" name="Google Shape;485;p27"/>
          <p:cNvSpPr/>
          <p:nvPr/>
        </p:nvSpPr>
        <p:spPr>
          <a:xfrm>
            <a:off x="302585" y="778188"/>
            <a:ext cx="2787747" cy="461665"/>
          </a:xfrm>
          <a:prstGeom prst="rect">
            <a:avLst/>
          </a:prstGeom>
          <a:gradFill>
            <a:gsLst>
              <a:gs pos="0">
                <a:srgbClr val="759336"/>
              </a:gs>
              <a:gs pos="80000">
                <a:srgbClr val="99C247"/>
              </a:gs>
              <a:gs pos="100000">
                <a:srgbClr val="9BC545"/>
              </a:gs>
            </a:gsLst>
            <a:lin ang="16200000" scaled="0"/>
          </a:gradFill>
          <a:ln cap="flat" cmpd="sng" w="9525">
            <a:solidFill>
              <a:srgbClr val="97B853"/>
            </a:solidFill>
            <a:prstDash val="solid"/>
            <a:round/>
            <a:headEnd len="sm" w="sm" type="none"/>
            <a:tailEnd len="sm" w="sm" type="none"/>
          </a:ln>
          <a:effectLst>
            <a:outerShdw blurRad="40000" rotWithShape="0" dir="5400000" dist="23000">
              <a:srgbClr val="000000">
                <a:alpha val="34901"/>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lt1"/>
                </a:solidFill>
                <a:latin typeface="Calibri"/>
                <a:ea typeface="Calibri"/>
                <a:cs typeface="Calibri"/>
                <a:sym typeface="Calibri"/>
              </a:rPr>
              <a:t>Données disponibles</a:t>
            </a:r>
            <a:endParaRPr sz="2400">
              <a:solidFill>
                <a:schemeClr val="lt1"/>
              </a:solidFill>
              <a:latin typeface="Calibri"/>
              <a:ea typeface="Calibri"/>
              <a:cs typeface="Calibri"/>
              <a:sym typeface="Calibri"/>
            </a:endParaRPr>
          </a:p>
        </p:txBody>
      </p:sp>
      <p:sp>
        <p:nvSpPr>
          <p:cNvPr id="486" name="Google Shape;486;p27"/>
          <p:cNvSpPr txBox="1"/>
          <p:nvPr>
            <p:ph idx="12" type="sldNum"/>
          </p:nvPr>
        </p:nvSpPr>
        <p:spPr>
          <a:xfrm>
            <a:off x="7010400" y="6564580"/>
            <a:ext cx="2133600" cy="2934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graphicFrame>
        <p:nvGraphicFramePr>
          <p:cNvPr id="487" name="Google Shape;487;p27"/>
          <p:cNvGraphicFramePr/>
          <p:nvPr/>
        </p:nvGraphicFramePr>
        <p:xfrm>
          <a:off x="250362" y="1332133"/>
          <a:ext cx="3000000" cy="3000000"/>
        </p:xfrm>
        <a:graphic>
          <a:graphicData uri="http://schemas.openxmlformats.org/drawingml/2006/table">
            <a:tbl>
              <a:tblPr bandRow="1" firstRow="1">
                <a:noFill/>
                <a:tableStyleId>{67BB98A7-31FB-4160-9275-84449403149D}</a:tableStyleId>
              </a:tblPr>
              <a:tblGrid>
                <a:gridCol w="1816900"/>
                <a:gridCol w="1669000"/>
                <a:gridCol w="1899825"/>
                <a:gridCol w="3308350"/>
              </a:tblGrid>
              <a:tr h="370850">
                <a:tc>
                  <a:txBody>
                    <a:bodyPr/>
                    <a:lstStyle/>
                    <a:p>
                      <a:pPr indent="0" lvl="0" marL="0" marR="0" rtl="0" algn="l">
                        <a:spcBef>
                          <a:spcPts val="0"/>
                        </a:spcBef>
                        <a:spcAft>
                          <a:spcPts val="0"/>
                        </a:spcAft>
                        <a:buNone/>
                      </a:pPr>
                      <a:r>
                        <a:t/>
                      </a:r>
                      <a:endParaRPr sz="1800"/>
                    </a:p>
                  </a:txBody>
                  <a:tcPr marT="45725" marB="45725" marR="91450" marL="91450"/>
                </a:tc>
                <a:tc>
                  <a:txBody>
                    <a:bodyPr/>
                    <a:lstStyle/>
                    <a:p>
                      <a:pPr indent="0" lvl="0" marL="0" marR="0" rtl="0" algn="ctr">
                        <a:spcBef>
                          <a:spcPts val="0"/>
                        </a:spcBef>
                        <a:spcAft>
                          <a:spcPts val="0"/>
                        </a:spcAft>
                        <a:buNone/>
                      </a:pPr>
                      <a:r>
                        <a:rPr b="1" lang="en-US" sz="1400"/>
                        <a:t>Consommation annuelle d'énergie thermique calculée</a:t>
                      </a:r>
                      <a:r>
                        <a:rPr lang="en-US" sz="1400"/>
                        <a:t> (</a:t>
                      </a:r>
                      <a:r>
                        <a:rPr baseline="-25000" lang="en-US" sz="1400" u="none" cap="none" strike="noStrike"/>
                        <a:t>kWhth</a:t>
                      </a:r>
                      <a:r>
                        <a:rPr lang="en-US" sz="1400" u="none" cap="none" strike="noStrike"/>
                        <a:t>)</a:t>
                      </a:r>
                      <a:endParaRPr sz="1400">
                        <a:solidFill>
                          <a:schemeClr val="lt1"/>
                        </a:solidFill>
                      </a:endParaRPr>
                    </a:p>
                  </a:txBody>
                  <a:tcPr marT="45725" marB="45725" marR="91450" marL="91450"/>
                </a:tc>
                <a:tc>
                  <a:txBody>
                    <a:bodyPr/>
                    <a:lstStyle/>
                    <a:p>
                      <a:pPr indent="0" lvl="0" marL="0" marR="0" rtl="0" algn="ctr">
                        <a:spcBef>
                          <a:spcPts val="0"/>
                        </a:spcBef>
                        <a:spcAft>
                          <a:spcPts val="0"/>
                        </a:spcAft>
                        <a:buNone/>
                      </a:pPr>
                      <a:r>
                        <a:rPr b="1" lang="en-US" sz="1400"/>
                        <a:t>Calcul de la consommation annuelle d'énergie thermique à partir des SER</a:t>
                      </a:r>
                      <a:r>
                        <a:rPr lang="en-US" sz="1400"/>
                        <a:t> (</a:t>
                      </a:r>
                      <a:r>
                        <a:rPr baseline="-25000" lang="en-US" sz="1400" u="none" cap="none" strike="noStrike"/>
                        <a:t>kWhth,RES</a:t>
                      </a:r>
                      <a:r>
                        <a:rPr lang="en-US" sz="1400" u="none" cap="none" strike="noStrike"/>
                        <a:t>)</a:t>
                      </a:r>
                      <a:endParaRPr sz="1400">
                        <a:solidFill>
                          <a:schemeClr val="lt1"/>
                        </a:solidFill>
                      </a:endParaRPr>
                    </a:p>
                  </a:txBody>
                  <a:tcPr marT="45725" marB="45725" marR="91450" marL="91450"/>
                </a:tc>
                <a:tc>
                  <a:txBody>
                    <a:bodyPr/>
                    <a:lstStyle/>
                    <a:p>
                      <a:pPr indent="0" lvl="0" marL="0" marR="0" rtl="0" algn="ctr">
                        <a:spcBef>
                          <a:spcPts val="0"/>
                        </a:spcBef>
                        <a:spcAft>
                          <a:spcPts val="0"/>
                        </a:spcAft>
                        <a:buNone/>
                      </a:pPr>
                      <a:r>
                        <a:rPr lang="en-US" sz="1400"/>
                        <a:t>Systèmes de CVC</a:t>
                      </a:r>
                      <a:r>
                        <a:rPr lang="en-US" sz="1400"/>
                        <a:t> </a:t>
                      </a:r>
                      <a:endParaRPr sz="1400"/>
                    </a:p>
                    <a:p>
                      <a:pPr indent="0" lvl="0" marL="0" marR="0" rtl="0" algn="ctr">
                        <a:spcBef>
                          <a:spcPts val="0"/>
                        </a:spcBef>
                        <a:spcAft>
                          <a:spcPts val="0"/>
                        </a:spcAft>
                        <a:buNone/>
                      </a:pPr>
                      <a:r>
                        <a:rPr lang="en-US" sz="1400"/>
                        <a:t>(chauffage, refroidissement, </a:t>
                      </a:r>
                      <a:r>
                        <a:rPr lang="en-US" sz="1400"/>
                        <a:t>eau chaude sanitaire)</a:t>
                      </a:r>
                      <a:endParaRPr sz="1400"/>
                    </a:p>
                  </a:txBody>
                  <a:tcPr marT="45725" marB="45725" marR="91450" marL="91450"/>
                </a:tc>
              </a:tr>
              <a:tr h="370850">
                <a:tc>
                  <a:txBody>
                    <a:bodyPr/>
                    <a:lstStyle/>
                    <a:p>
                      <a:pPr indent="0" lvl="0" marL="0" marR="0" rtl="0" algn="l">
                        <a:spcBef>
                          <a:spcPts val="0"/>
                        </a:spcBef>
                        <a:spcAft>
                          <a:spcPts val="0"/>
                        </a:spcAft>
                        <a:buNone/>
                      </a:pPr>
                      <a:r>
                        <a:rPr lang="en-US" sz="1800"/>
                        <a:t>Maternelle </a:t>
                      </a:r>
                      <a:endParaRPr sz="1800"/>
                    </a:p>
                  </a:txBody>
                  <a:tcPr marT="45725" marB="45725" marR="91450" marL="91450" anchor="ctr"/>
                </a:tc>
                <a:tc>
                  <a:txBody>
                    <a:bodyPr/>
                    <a:lstStyle/>
                    <a:p>
                      <a:pPr indent="0" lvl="0" marL="0" marR="0" rtl="0" algn="ctr">
                        <a:spcBef>
                          <a:spcPts val="0"/>
                        </a:spcBef>
                        <a:spcAft>
                          <a:spcPts val="0"/>
                        </a:spcAft>
                        <a:buNone/>
                      </a:pPr>
                      <a:r>
                        <a:rPr lang="en-US" sz="1800"/>
                        <a:t>52470</a:t>
                      </a:r>
                      <a:endParaRPr/>
                    </a:p>
                    <a:p>
                      <a:pPr indent="0" lvl="0" marL="0" marR="0" rtl="0" algn="ctr">
                        <a:spcBef>
                          <a:spcPts val="0"/>
                        </a:spcBef>
                        <a:spcAft>
                          <a:spcPts val="0"/>
                        </a:spcAft>
                        <a:buNone/>
                      </a:pPr>
                      <a:r>
                        <a:rPr lang="en-US" sz="800"/>
                        <a:t>(</a:t>
                      </a:r>
                      <a:r>
                        <a:rPr b="1" lang="en-US" sz="800"/>
                        <a:t>mazout</a:t>
                      </a:r>
                      <a:r>
                        <a:rPr lang="en-US" sz="800"/>
                        <a:t>)</a:t>
                      </a:r>
                      <a:endParaRPr sz="800"/>
                    </a:p>
                  </a:txBody>
                  <a:tcPr marT="45725" marB="45725" marR="91450" marL="91450" anchor="ctr"/>
                </a:tc>
                <a:tc>
                  <a:txBody>
                    <a:bodyPr/>
                    <a:lstStyle/>
                    <a:p>
                      <a:pPr indent="0" lvl="0" marL="0" marR="0" rtl="0" algn="ctr">
                        <a:spcBef>
                          <a:spcPts val="0"/>
                        </a:spcBef>
                        <a:spcAft>
                          <a:spcPts val="0"/>
                        </a:spcAft>
                        <a:buNone/>
                      </a:pPr>
                      <a:r>
                        <a:rPr lang="en-US" sz="1800"/>
                        <a:t>6297</a:t>
                      </a:r>
                      <a:endParaRPr sz="1800"/>
                    </a:p>
                  </a:txBody>
                  <a:tcPr marT="45725" marB="45725" marR="91450" marL="91450" anchor="ctr"/>
                </a:tc>
                <a:tc>
                  <a:txBody>
                    <a:bodyPr/>
                    <a:lstStyle/>
                    <a:p>
                      <a:pPr indent="0" lvl="0" marL="0" marR="0" rtl="0" algn="l">
                        <a:lnSpc>
                          <a:spcPct val="100000"/>
                        </a:lnSpc>
                        <a:spcBef>
                          <a:spcPts val="0"/>
                        </a:spcBef>
                        <a:spcAft>
                          <a:spcPts val="0"/>
                        </a:spcAft>
                        <a:buClr>
                          <a:schemeClr val="dk1"/>
                        </a:buClr>
                        <a:buSzPts val="1200"/>
                        <a:buFont typeface="Calibri"/>
                        <a:buNone/>
                      </a:pPr>
                      <a:r>
                        <a:rPr lang="en-US" sz="1200" u="none" cap="none" strike="noStrike"/>
                        <a:t>Chaudière centrale au fioul pour le chauffage des locaux. HP local pour le refroidissement de l'espace. Collecteurs solaires pour l'</a:t>
                      </a:r>
                      <a:r>
                        <a:rPr lang="en-US" sz="1200"/>
                        <a:t>eau chaude domestique</a:t>
                      </a:r>
                      <a:r>
                        <a:rPr lang="en-US" sz="1200" u="none" cap="none" strike="noStrike"/>
                        <a:t>.</a:t>
                      </a:r>
                      <a:endParaRPr b="0" i="0" sz="1200" u="none" cap="none" strike="noStrike">
                        <a:solidFill>
                          <a:srgbClr val="000000"/>
                        </a:solidFill>
                        <a:latin typeface="Calibri"/>
                        <a:ea typeface="Calibri"/>
                        <a:cs typeface="Calibri"/>
                        <a:sym typeface="Calibri"/>
                      </a:endParaRPr>
                    </a:p>
                  </a:txBody>
                  <a:tcPr marT="45725" marB="45725" marR="91450" marL="91450"/>
                </a:tc>
              </a:tr>
              <a:tr h="370850">
                <a:tc>
                  <a:txBody>
                    <a:bodyPr/>
                    <a:lstStyle/>
                    <a:p>
                      <a:pPr indent="0" lvl="0" marL="0" marR="0" rtl="0" algn="l">
                        <a:spcBef>
                          <a:spcPts val="0"/>
                        </a:spcBef>
                        <a:spcAft>
                          <a:spcPts val="0"/>
                        </a:spcAft>
                        <a:buNone/>
                      </a:pPr>
                      <a:r>
                        <a:rPr lang="en-US" sz="1800"/>
                        <a:t>École</a:t>
                      </a:r>
                      <a:endParaRPr sz="1800"/>
                    </a:p>
                  </a:txBody>
                  <a:tcPr marT="45725" marB="45725" marR="91450" marL="91450" anchor="ctr"/>
                </a:tc>
                <a:tc>
                  <a:txBody>
                    <a:bodyPr/>
                    <a:lstStyle/>
                    <a:p>
                      <a:pPr indent="0" lvl="0" marL="0" marR="0" rtl="0" algn="ctr">
                        <a:spcBef>
                          <a:spcPts val="0"/>
                        </a:spcBef>
                        <a:spcAft>
                          <a:spcPts val="0"/>
                        </a:spcAft>
                        <a:buNone/>
                      </a:pPr>
                      <a:r>
                        <a:rPr lang="en-US" sz="1800"/>
                        <a:t>112929</a:t>
                      </a:r>
                      <a:endParaRPr sz="1800"/>
                    </a:p>
                    <a:p>
                      <a:pPr indent="0" lvl="0" marL="0" marR="0" rtl="0" algn="ctr">
                        <a:lnSpc>
                          <a:spcPct val="100000"/>
                        </a:lnSpc>
                        <a:spcBef>
                          <a:spcPts val="0"/>
                        </a:spcBef>
                        <a:spcAft>
                          <a:spcPts val="0"/>
                        </a:spcAft>
                        <a:buClr>
                          <a:schemeClr val="dk1"/>
                        </a:buClr>
                        <a:buSzPts val="800"/>
                        <a:buFont typeface="Calibri"/>
                        <a:buNone/>
                      </a:pPr>
                      <a:r>
                        <a:rPr lang="en-US" sz="800"/>
                        <a:t>(</a:t>
                      </a:r>
                      <a:r>
                        <a:rPr b="1" lang="en-US" sz="800"/>
                        <a:t>gaz naturel</a:t>
                      </a:r>
                      <a:r>
                        <a:rPr lang="en-US" sz="800"/>
                        <a:t>)</a:t>
                      </a:r>
                      <a:endParaRPr sz="800"/>
                    </a:p>
                  </a:txBody>
                  <a:tcPr marT="45725" marB="45725" marR="91450" marL="91450" anchor="ctr"/>
                </a:tc>
                <a:tc>
                  <a:txBody>
                    <a:bodyPr/>
                    <a:lstStyle/>
                    <a:p>
                      <a:pPr indent="0" lvl="0" marL="0" marR="0" rtl="0" algn="ctr">
                        <a:spcBef>
                          <a:spcPts val="0"/>
                        </a:spcBef>
                        <a:spcAft>
                          <a:spcPts val="0"/>
                        </a:spcAft>
                        <a:buNone/>
                      </a:pPr>
                      <a:r>
                        <a:rPr lang="en-US" sz="1800"/>
                        <a:t>4616</a:t>
                      </a:r>
                      <a:endParaRPr sz="800"/>
                    </a:p>
                  </a:txBody>
                  <a:tcPr marT="45725" marB="45725" marR="91450" marL="91450" anchor="ctr"/>
                </a:tc>
                <a:tc>
                  <a:txBody>
                    <a:bodyPr/>
                    <a:lstStyle/>
                    <a:p>
                      <a:pPr indent="0" lvl="0" marL="0" marR="0" rtl="0" algn="l">
                        <a:lnSpc>
                          <a:spcPct val="100000"/>
                        </a:lnSpc>
                        <a:spcBef>
                          <a:spcPts val="0"/>
                        </a:spcBef>
                        <a:spcAft>
                          <a:spcPts val="0"/>
                        </a:spcAft>
                        <a:buClr>
                          <a:schemeClr val="dk1"/>
                        </a:buClr>
                        <a:buSzPts val="1200"/>
                        <a:buFont typeface="Calibri"/>
                        <a:buNone/>
                      </a:pPr>
                      <a:r>
                        <a:rPr lang="en-US" sz="1200" u="none" cap="none" strike="noStrike"/>
                        <a:t>Chaudière centrale au gaz naturel pour le chauffage des locaux. HP local pour le refroidissement de l'espace. Capteurs solaires pour l'</a:t>
                      </a:r>
                      <a:r>
                        <a:rPr lang="en-US" sz="1200"/>
                        <a:t>eau chaude sanitaire</a:t>
                      </a:r>
                      <a:endParaRPr b="0" i="0" sz="1200" u="none" cap="none" strike="noStrike">
                        <a:solidFill>
                          <a:srgbClr val="000000"/>
                        </a:solidFill>
                        <a:latin typeface="Calibri"/>
                        <a:ea typeface="Calibri"/>
                        <a:cs typeface="Calibri"/>
                        <a:sym typeface="Calibri"/>
                      </a:endParaRPr>
                    </a:p>
                  </a:txBody>
                  <a:tcPr marT="45725" marB="45725" marR="91450" marL="91450"/>
                </a:tc>
              </a:tr>
              <a:tr h="370850">
                <a:tc>
                  <a:txBody>
                    <a:bodyPr/>
                    <a:lstStyle/>
                    <a:p>
                      <a:pPr indent="0" lvl="0" marL="0" marR="0" rtl="0" algn="l">
                        <a:spcBef>
                          <a:spcPts val="0"/>
                        </a:spcBef>
                        <a:spcAft>
                          <a:spcPts val="0"/>
                        </a:spcAft>
                        <a:buNone/>
                      </a:pPr>
                      <a:r>
                        <a:rPr lang="en-US" sz="1800"/>
                        <a:t>Maisons individuelles (22)</a:t>
                      </a:r>
                      <a:endParaRPr sz="1800"/>
                    </a:p>
                  </a:txBody>
                  <a:tcPr marT="45725" marB="45725" marR="91450" marL="91450" anchor="ctr"/>
                </a:tc>
                <a:tc>
                  <a:txBody>
                    <a:bodyPr/>
                    <a:lstStyle/>
                    <a:p>
                      <a:pPr indent="0" lvl="0" marL="0" marR="0" rtl="0" algn="ctr">
                        <a:spcBef>
                          <a:spcPts val="0"/>
                        </a:spcBef>
                        <a:spcAft>
                          <a:spcPts val="0"/>
                        </a:spcAft>
                        <a:buNone/>
                      </a:pPr>
                      <a:r>
                        <a:rPr lang="en-US" sz="1800"/>
                        <a:t>382765</a:t>
                      </a:r>
                      <a:endParaRPr/>
                    </a:p>
                    <a:p>
                      <a:pPr indent="0" lvl="0" marL="0" marR="0" rtl="0" algn="ctr">
                        <a:lnSpc>
                          <a:spcPct val="100000"/>
                        </a:lnSpc>
                        <a:spcBef>
                          <a:spcPts val="0"/>
                        </a:spcBef>
                        <a:spcAft>
                          <a:spcPts val="0"/>
                        </a:spcAft>
                        <a:buClr>
                          <a:schemeClr val="dk1"/>
                        </a:buClr>
                        <a:buSzPts val="800"/>
                        <a:buFont typeface="Calibri"/>
                        <a:buNone/>
                      </a:pPr>
                      <a:r>
                        <a:rPr lang="en-US" sz="800"/>
                        <a:t>(</a:t>
                      </a:r>
                      <a:r>
                        <a:rPr b="1" lang="en-US" sz="800"/>
                        <a:t>mazout &amp; gaz naturel</a:t>
                      </a:r>
                      <a:r>
                        <a:rPr lang="en-US" sz="800"/>
                        <a:t>)</a:t>
                      </a:r>
                      <a:endParaRPr sz="800"/>
                    </a:p>
                  </a:txBody>
                  <a:tcPr marT="45725" marB="45725" marR="91450" marL="91450" anchor="ctr"/>
                </a:tc>
                <a:tc>
                  <a:txBody>
                    <a:bodyPr/>
                    <a:lstStyle/>
                    <a:p>
                      <a:pPr indent="0" lvl="0" marL="0" marR="0" rtl="0" algn="ctr">
                        <a:spcBef>
                          <a:spcPts val="0"/>
                        </a:spcBef>
                        <a:spcAft>
                          <a:spcPts val="0"/>
                        </a:spcAft>
                        <a:buNone/>
                      </a:pPr>
                      <a:r>
                        <a:rPr lang="en-US" sz="1800"/>
                        <a:t>32621</a:t>
                      </a:r>
                      <a:endParaRPr sz="800"/>
                    </a:p>
                  </a:txBody>
                  <a:tcPr marT="45725" marB="45725" marR="91450" marL="91450" anchor="ctr"/>
                </a:tc>
                <a:tc>
                  <a:txBody>
                    <a:bodyPr/>
                    <a:lstStyle/>
                    <a:p>
                      <a:pPr indent="0" lvl="0" marL="0" marR="0" rtl="0" algn="l">
                        <a:lnSpc>
                          <a:spcPct val="100000"/>
                        </a:lnSpc>
                        <a:spcBef>
                          <a:spcPts val="0"/>
                        </a:spcBef>
                        <a:spcAft>
                          <a:spcPts val="0"/>
                        </a:spcAft>
                        <a:buClr>
                          <a:schemeClr val="dk1"/>
                        </a:buClr>
                        <a:buSzPts val="1200"/>
                        <a:buFont typeface="Calibri"/>
                        <a:buNone/>
                      </a:pPr>
                      <a:r>
                        <a:rPr lang="en-US" sz="1200" u="none" cap="none" strike="noStrike"/>
                        <a:t>Chaudière centrale (gaz naturel et fioul) pour le chauffage des locaux et l'</a:t>
                      </a:r>
                      <a:r>
                        <a:rPr lang="en-US" sz="1200"/>
                        <a:t>eau chaude sanitaire</a:t>
                      </a:r>
                      <a:r>
                        <a:rPr lang="en-US" sz="1200" u="none" cap="none" strike="noStrike"/>
                        <a:t>. HP local pour le refroidissement de l'espace. Capteurs solaires pour l'</a:t>
                      </a:r>
                      <a:r>
                        <a:rPr lang="en-US" sz="1200"/>
                        <a:t>eau chaude sanitaire</a:t>
                      </a:r>
                      <a:endParaRPr b="0" i="0" sz="1200" u="none" cap="none" strike="noStrike">
                        <a:solidFill>
                          <a:srgbClr val="000000"/>
                        </a:solidFill>
                        <a:latin typeface="Calibri"/>
                        <a:ea typeface="Calibri"/>
                        <a:cs typeface="Calibri"/>
                        <a:sym typeface="Calibri"/>
                      </a:endParaRPr>
                    </a:p>
                  </a:txBody>
                  <a:tcPr marT="45725" marB="45725" marR="91450" marL="91450"/>
                </a:tc>
              </a:tr>
            </a:tbl>
          </a:graphicData>
        </a:graphic>
      </p:graphicFrame>
      <p:sp>
        <p:nvSpPr>
          <p:cNvPr id="488" name="Google Shape;488;p27"/>
          <p:cNvSpPr/>
          <p:nvPr/>
        </p:nvSpPr>
        <p:spPr>
          <a:xfrm>
            <a:off x="697729" y="5129189"/>
            <a:ext cx="8018546"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rgbClr val="000000"/>
                </a:solidFill>
                <a:latin typeface="Calibri"/>
                <a:ea typeface="Calibri"/>
                <a:cs typeface="Calibri"/>
                <a:sym typeface="Calibri"/>
              </a:rPr>
              <a:t>Pour les maisons individuelles, la consommation annuelle d'énergie thermique et l'énergie thermique provenant des SER sont données comme une valeur totale agrégée pour tous les bâtiments de la catégorie</a:t>
            </a:r>
            <a:endParaRPr/>
          </a:p>
        </p:txBody>
      </p:sp>
      <p:pic>
        <p:nvPicPr>
          <p:cNvPr id="489" name="Google Shape;489;p27"/>
          <p:cNvPicPr preferRelativeResize="0"/>
          <p:nvPr/>
        </p:nvPicPr>
        <p:blipFill rotWithShape="1">
          <a:blip r:embed="rId3">
            <a:alphaModFix/>
          </a:blip>
          <a:srcRect b="0" l="0" r="0" t="0"/>
          <a:stretch/>
        </p:blipFill>
        <p:spPr>
          <a:xfrm>
            <a:off x="234853" y="5372585"/>
            <a:ext cx="378512" cy="36880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3"/>
          <p:cNvSpPr txBox="1"/>
          <p:nvPr>
            <p:ph type="title"/>
          </p:nvPr>
        </p:nvSpPr>
        <p:spPr>
          <a:xfrm>
            <a:off x="0" y="0"/>
            <a:ext cx="9144000" cy="731837"/>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sz="2000"/>
              <a:t>B.3.1 - PART DES ÉNERGIES RENOUVELABLES SUR SITE DANS LA CONSOMMATION TOTALE FINALE D'ÉNERGIE THERMIQUE POUR LES OPERATIONS IMMOBILIERES</a:t>
            </a:r>
            <a:endParaRPr sz="2000"/>
          </a:p>
        </p:txBody>
      </p:sp>
      <p:sp>
        <p:nvSpPr>
          <p:cNvPr id="109" name="Google Shape;109;p3"/>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110" name="Google Shape;110;p3">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111" name="Google Shape;111;p3"/>
          <p:cNvSpPr txBox="1"/>
          <p:nvPr/>
        </p:nvSpPr>
        <p:spPr>
          <a:xfrm>
            <a:off x="457200" y="1036320"/>
            <a:ext cx="8229600" cy="607129"/>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lang="en-US" sz="2400" u="sng">
                <a:solidFill>
                  <a:schemeClr val="dk1"/>
                </a:solidFill>
                <a:latin typeface="Calibri"/>
                <a:ea typeface="Calibri"/>
                <a:cs typeface="Calibri"/>
                <a:sym typeface="Calibri"/>
              </a:rPr>
              <a:t>CONTEXTE </a:t>
            </a:r>
            <a:r>
              <a:rPr i="1" lang="en-US" sz="2400">
                <a:solidFill>
                  <a:schemeClr val="dk1"/>
                </a:solidFill>
                <a:latin typeface="Calibri"/>
                <a:ea typeface="Calibri"/>
                <a:cs typeface="Calibri"/>
                <a:sym typeface="Calibri"/>
              </a:rPr>
              <a:t>(</a:t>
            </a:r>
            <a:r>
              <a:rPr i="1" lang="en-US" sz="2400">
                <a:solidFill>
                  <a:srgbClr val="00B050"/>
                </a:solidFill>
                <a:latin typeface="Calibri"/>
                <a:ea typeface="Calibri"/>
                <a:cs typeface="Calibri"/>
                <a:sym typeface="Calibri"/>
              </a:rPr>
              <a:t>Tous les SER pour tous les usages</a:t>
            </a:r>
            <a:r>
              <a:rPr i="1" lang="en-US" sz="2400">
                <a:solidFill>
                  <a:schemeClr val="dk1"/>
                </a:solidFill>
                <a:latin typeface="Calibri"/>
                <a:ea typeface="Calibri"/>
                <a:cs typeface="Calibri"/>
                <a:sym typeface="Calibri"/>
              </a:rPr>
              <a:t>)</a:t>
            </a:r>
            <a:endParaRPr/>
          </a:p>
          <a:p>
            <a:pPr indent="0" lvl="0" marL="0" marR="0" rtl="0" algn="ctr">
              <a:spcBef>
                <a:spcPts val="480"/>
              </a:spcBef>
              <a:spcAft>
                <a:spcPts val="0"/>
              </a:spcAft>
              <a:buClr>
                <a:schemeClr val="dk1"/>
              </a:buClr>
              <a:buSzPts val="2400"/>
              <a:buFont typeface="Arial"/>
              <a:buNone/>
            </a:pPr>
            <a:r>
              <a:t/>
            </a:r>
            <a:endParaRPr b="1" i="1" sz="2400">
              <a:solidFill>
                <a:schemeClr val="dk1"/>
              </a:solidFill>
              <a:latin typeface="Calibri"/>
              <a:ea typeface="Calibri"/>
              <a:cs typeface="Calibri"/>
              <a:sym typeface="Calibri"/>
            </a:endParaRPr>
          </a:p>
          <a:p>
            <a:pPr indent="0" lvl="0" marL="0" marR="0" rtl="0" algn="l">
              <a:spcBef>
                <a:spcPts val="200"/>
              </a:spcBef>
              <a:spcAft>
                <a:spcPts val="0"/>
              </a:spcAft>
              <a:buClr>
                <a:schemeClr val="dk1"/>
              </a:buClr>
              <a:buSzPts val="1000"/>
              <a:buFont typeface="Arial"/>
              <a:buNone/>
            </a:pPr>
            <a:r>
              <a:t/>
            </a:r>
            <a:endParaRPr sz="1000">
              <a:solidFill>
                <a:schemeClr val="dk1"/>
              </a:solidFill>
              <a:latin typeface="Calibri"/>
              <a:ea typeface="Calibri"/>
              <a:cs typeface="Calibri"/>
              <a:sym typeface="Calibri"/>
            </a:endParaRPr>
          </a:p>
        </p:txBody>
      </p:sp>
      <p:sp>
        <p:nvSpPr>
          <p:cNvPr id="112" name="Google Shape;112;p3"/>
          <p:cNvSpPr txBox="1"/>
          <p:nvPr/>
        </p:nvSpPr>
        <p:spPr>
          <a:xfrm>
            <a:off x="1354033" y="1511470"/>
            <a:ext cx="19333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Secteur des services de l'UE</a:t>
            </a:r>
            <a:endParaRPr b="1" sz="1800">
              <a:solidFill>
                <a:schemeClr val="dk1"/>
              </a:solidFill>
              <a:latin typeface="Calibri"/>
              <a:ea typeface="Calibri"/>
              <a:cs typeface="Calibri"/>
              <a:sym typeface="Calibri"/>
            </a:endParaRPr>
          </a:p>
        </p:txBody>
      </p:sp>
      <p:sp>
        <p:nvSpPr>
          <p:cNvPr id="113" name="Google Shape;113;p3"/>
          <p:cNvSpPr txBox="1"/>
          <p:nvPr/>
        </p:nvSpPr>
        <p:spPr>
          <a:xfrm>
            <a:off x="6495157" y="1511470"/>
            <a:ext cx="221272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Secteur résidentiel de l'UE</a:t>
            </a:r>
            <a:endParaRPr b="1" sz="1800">
              <a:solidFill>
                <a:schemeClr val="dk1"/>
              </a:solidFill>
              <a:latin typeface="Calibri"/>
              <a:ea typeface="Calibri"/>
              <a:cs typeface="Calibri"/>
              <a:sym typeface="Calibri"/>
            </a:endParaRPr>
          </a:p>
        </p:txBody>
      </p:sp>
      <p:grpSp>
        <p:nvGrpSpPr>
          <p:cNvPr id="114" name="Google Shape;114;p3"/>
          <p:cNvGrpSpPr/>
          <p:nvPr/>
        </p:nvGrpSpPr>
        <p:grpSpPr>
          <a:xfrm>
            <a:off x="4658129" y="1931838"/>
            <a:ext cx="4476750" cy="3324225"/>
            <a:chOff x="4658129" y="1931838"/>
            <a:chExt cx="4476750" cy="3324225"/>
          </a:xfrm>
        </p:grpSpPr>
        <p:pic>
          <p:nvPicPr>
            <p:cNvPr id="115" name="Google Shape;115;p3"/>
            <p:cNvPicPr preferRelativeResize="0"/>
            <p:nvPr/>
          </p:nvPicPr>
          <p:blipFill rotWithShape="1">
            <a:blip r:embed="rId5">
              <a:alphaModFix/>
            </a:blip>
            <a:srcRect b="0" l="0" r="0" t="0"/>
            <a:stretch/>
          </p:blipFill>
          <p:spPr>
            <a:xfrm>
              <a:off x="4658129" y="1931838"/>
              <a:ext cx="4476750" cy="3324225"/>
            </a:xfrm>
            <a:prstGeom prst="rect">
              <a:avLst/>
            </a:prstGeom>
            <a:noFill/>
            <a:ln>
              <a:noFill/>
            </a:ln>
          </p:spPr>
        </p:pic>
        <p:sp>
          <p:nvSpPr>
            <p:cNvPr id="116" name="Google Shape;116;p3"/>
            <p:cNvSpPr txBox="1"/>
            <p:nvPr/>
          </p:nvSpPr>
          <p:spPr>
            <a:xfrm>
              <a:off x="8157305" y="4907105"/>
              <a:ext cx="893193"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800">
                  <a:solidFill>
                    <a:schemeClr val="dk1"/>
                  </a:solidFill>
                  <a:latin typeface="Calibri"/>
                  <a:ea typeface="Calibri"/>
                  <a:cs typeface="Calibri"/>
                  <a:sym typeface="Calibri"/>
                </a:rPr>
                <a:t>Source : Eurostat </a:t>
              </a:r>
              <a:endParaRPr sz="800">
                <a:solidFill>
                  <a:schemeClr val="dk1"/>
                </a:solidFill>
                <a:latin typeface="Calibri"/>
                <a:ea typeface="Calibri"/>
                <a:cs typeface="Calibri"/>
                <a:sym typeface="Calibri"/>
              </a:endParaRPr>
            </a:p>
          </p:txBody>
        </p:sp>
        <p:pic>
          <p:nvPicPr>
            <p:cNvPr id="117" name="Google Shape;117;p3"/>
            <p:cNvPicPr preferRelativeResize="0"/>
            <p:nvPr/>
          </p:nvPicPr>
          <p:blipFill rotWithShape="1">
            <a:blip r:embed="rId6">
              <a:alphaModFix/>
            </a:blip>
            <a:srcRect b="0" l="0" r="0" t="0"/>
            <a:stretch/>
          </p:blipFill>
          <p:spPr>
            <a:xfrm>
              <a:off x="6710085" y="3507105"/>
              <a:ext cx="457200" cy="30480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118" name="Google Shape;118;p3"/>
            <p:cNvSpPr txBox="1"/>
            <p:nvPr/>
          </p:nvSpPr>
          <p:spPr>
            <a:xfrm>
              <a:off x="6142494" y="4260188"/>
              <a:ext cx="498855"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chemeClr val="lt1"/>
                  </a:solidFill>
                  <a:latin typeface="Calibri"/>
                  <a:ea typeface="Calibri"/>
                  <a:cs typeface="Calibri"/>
                  <a:sym typeface="Calibri"/>
                </a:rPr>
                <a:t>RES</a:t>
              </a:r>
              <a:endParaRPr/>
            </a:p>
            <a:p>
              <a:pPr indent="0" lvl="0" marL="0" marR="0" rtl="0" algn="ctr">
                <a:spcBef>
                  <a:spcPts val="0"/>
                </a:spcBef>
                <a:spcAft>
                  <a:spcPts val="0"/>
                </a:spcAft>
                <a:buNone/>
              </a:pPr>
              <a:r>
                <a:rPr b="1" lang="en-US" sz="1400">
                  <a:solidFill>
                    <a:schemeClr val="lt1"/>
                  </a:solidFill>
                  <a:latin typeface="Calibri"/>
                  <a:ea typeface="Calibri"/>
                  <a:cs typeface="Calibri"/>
                  <a:sym typeface="Calibri"/>
                </a:rPr>
                <a:t>16 %</a:t>
              </a:r>
              <a:endParaRPr b="1" sz="1400">
                <a:solidFill>
                  <a:schemeClr val="lt1"/>
                </a:solidFill>
                <a:latin typeface="Calibri"/>
                <a:ea typeface="Calibri"/>
                <a:cs typeface="Calibri"/>
                <a:sym typeface="Calibri"/>
              </a:endParaRPr>
            </a:p>
          </p:txBody>
        </p:sp>
      </p:grpSp>
      <p:grpSp>
        <p:nvGrpSpPr>
          <p:cNvPr id="119" name="Google Shape;119;p3"/>
          <p:cNvGrpSpPr/>
          <p:nvPr/>
        </p:nvGrpSpPr>
        <p:grpSpPr>
          <a:xfrm>
            <a:off x="111046" y="1923372"/>
            <a:ext cx="4800600" cy="3924300"/>
            <a:chOff x="68712" y="1931838"/>
            <a:chExt cx="4800600" cy="3924300"/>
          </a:xfrm>
        </p:grpSpPr>
        <p:pic>
          <p:nvPicPr>
            <p:cNvPr id="120" name="Google Shape;120;p3"/>
            <p:cNvPicPr preferRelativeResize="0"/>
            <p:nvPr/>
          </p:nvPicPr>
          <p:blipFill rotWithShape="1">
            <a:blip r:embed="rId7">
              <a:alphaModFix/>
            </a:blip>
            <a:srcRect b="0" l="0" r="0" t="0"/>
            <a:stretch/>
          </p:blipFill>
          <p:spPr>
            <a:xfrm>
              <a:off x="68712" y="1931838"/>
              <a:ext cx="4800600" cy="3924300"/>
            </a:xfrm>
            <a:prstGeom prst="rect">
              <a:avLst/>
            </a:prstGeom>
            <a:noFill/>
            <a:ln>
              <a:noFill/>
            </a:ln>
          </p:spPr>
        </p:pic>
        <p:sp>
          <p:nvSpPr>
            <p:cNvPr id="121" name="Google Shape;121;p3"/>
            <p:cNvSpPr txBox="1"/>
            <p:nvPr/>
          </p:nvSpPr>
          <p:spPr>
            <a:xfrm>
              <a:off x="724484" y="4907105"/>
              <a:ext cx="893193" cy="2154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800">
                  <a:solidFill>
                    <a:schemeClr val="dk1"/>
                  </a:solidFill>
                  <a:latin typeface="Calibri"/>
                  <a:ea typeface="Calibri"/>
                  <a:cs typeface="Calibri"/>
                  <a:sym typeface="Calibri"/>
                </a:rPr>
                <a:t>Source : Eurostat </a:t>
              </a:r>
              <a:endParaRPr sz="800">
                <a:solidFill>
                  <a:schemeClr val="dk1"/>
                </a:solidFill>
                <a:latin typeface="Calibri"/>
                <a:ea typeface="Calibri"/>
                <a:cs typeface="Calibri"/>
                <a:sym typeface="Calibri"/>
              </a:endParaRPr>
            </a:p>
          </p:txBody>
        </p:sp>
        <p:pic>
          <p:nvPicPr>
            <p:cNvPr id="122" name="Google Shape;122;p3"/>
            <p:cNvPicPr preferRelativeResize="0"/>
            <p:nvPr/>
          </p:nvPicPr>
          <p:blipFill rotWithShape="1">
            <a:blip r:embed="rId6">
              <a:alphaModFix/>
            </a:blip>
            <a:srcRect b="0" l="0" r="0" t="0"/>
            <a:stretch/>
          </p:blipFill>
          <p:spPr>
            <a:xfrm>
              <a:off x="2387695" y="3502539"/>
              <a:ext cx="457200" cy="304800"/>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123" name="Google Shape;123;p3"/>
            <p:cNvSpPr txBox="1"/>
            <p:nvPr/>
          </p:nvSpPr>
          <p:spPr>
            <a:xfrm>
              <a:off x="2829361" y="4392809"/>
              <a:ext cx="457048"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chemeClr val="lt1"/>
                  </a:solidFill>
                  <a:latin typeface="Calibri"/>
                  <a:ea typeface="Calibri"/>
                  <a:cs typeface="Calibri"/>
                  <a:sym typeface="Calibri"/>
                </a:rPr>
                <a:t>RES</a:t>
              </a:r>
              <a:endParaRPr/>
            </a:p>
            <a:p>
              <a:pPr indent="0" lvl="0" marL="0" marR="0" rtl="0" algn="ctr">
                <a:spcBef>
                  <a:spcPts val="0"/>
                </a:spcBef>
                <a:spcAft>
                  <a:spcPts val="0"/>
                </a:spcAft>
                <a:buNone/>
              </a:pPr>
              <a:r>
                <a:rPr b="1" lang="en-US" sz="1400">
                  <a:solidFill>
                    <a:schemeClr val="lt1"/>
                  </a:solidFill>
                  <a:latin typeface="Calibri"/>
                  <a:ea typeface="Calibri"/>
                  <a:cs typeface="Calibri"/>
                  <a:sym typeface="Calibri"/>
                </a:rPr>
                <a:t>3 %</a:t>
              </a:r>
              <a:endParaRPr b="1" sz="1400">
                <a:solidFill>
                  <a:schemeClr val="lt1"/>
                </a:solidFill>
                <a:latin typeface="Calibri"/>
                <a:ea typeface="Calibri"/>
                <a:cs typeface="Calibri"/>
                <a:sym typeface="Calibri"/>
              </a:endParaRPr>
            </a:p>
          </p:txBody>
        </p:sp>
      </p:grpSp>
      <p:sp>
        <p:nvSpPr>
          <p:cNvPr id="124" name="Google Shape;124;p3"/>
          <p:cNvSpPr txBox="1"/>
          <p:nvPr/>
        </p:nvSpPr>
        <p:spPr>
          <a:xfrm>
            <a:off x="2372584" y="1957067"/>
            <a:ext cx="1122655" cy="142396"/>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800">
                <a:solidFill>
                  <a:srgbClr val="7F7F7F"/>
                </a:solidFill>
                <a:latin typeface="Arial"/>
                <a:ea typeface="Arial"/>
                <a:cs typeface="Arial"/>
                <a:sym typeface="Arial"/>
              </a:rPr>
              <a:t>Combustibles Solides</a:t>
            </a:r>
            <a:endParaRPr b="1" sz="800">
              <a:solidFill>
                <a:srgbClr val="7F7F7F"/>
              </a:solidFill>
              <a:latin typeface="Arial"/>
              <a:ea typeface="Arial"/>
              <a:cs typeface="Arial"/>
              <a:sym typeface="Arial"/>
            </a:endParaRPr>
          </a:p>
        </p:txBody>
      </p:sp>
      <p:sp>
        <p:nvSpPr>
          <p:cNvPr id="125" name="Google Shape;125;p3"/>
          <p:cNvSpPr txBox="1"/>
          <p:nvPr/>
        </p:nvSpPr>
        <p:spPr>
          <a:xfrm>
            <a:off x="6891792" y="1990934"/>
            <a:ext cx="1122655" cy="135615"/>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800">
                <a:solidFill>
                  <a:srgbClr val="7F7F7F"/>
                </a:solidFill>
                <a:latin typeface="Arial"/>
                <a:ea typeface="Arial"/>
                <a:cs typeface="Arial"/>
                <a:sym typeface="Arial"/>
              </a:rPr>
              <a:t>Combustibles Solides</a:t>
            </a:r>
            <a:endParaRPr b="1" sz="800">
              <a:solidFill>
                <a:srgbClr val="7F7F7F"/>
              </a:solidFill>
              <a:latin typeface="Arial"/>
              <a:ea typeface="Arial"/>
              <a:cs typeface="Arial"/>
              <a:sym typeface="Arial"/>
            </a:endParaRPr>
          </a:p>
        </p:txBody>
      </p:sp>
      <p:sp>
        <p:nvSpPr>
          <p:cNvPr id="126" name="Google Shape;126;p3"/>
          <p:cNvSpPr txBox="1"/>
          <p:nvPr/>
        </p:nvSpPr>
        <p:spPr>
          <a:xfrm>
            <a:off x="3282528" y="5061023"/>
            <a:ext cx="1242060" cy="135615"/>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800">
                <a:solidFill>
                  <a:srgbClr val="7F7F7F"/>
                </a:solidFill>
                <a:latin typeface="Arial"/>
                <a:ea typeface="Arial"/>
                <a:cs typeface="Arial"/>
                <a:sym typeface="Arial"/>
              </a:rPr>
              <a:t>Energies Renouvelables</a:t>
            </a:r>
            <a:endParaRPr b="1" sz="800">
              <a:solidFill>
                <a:srgbClr val="7F7F7F"/>
              </a:solidFill>
              <a:latin typeface="Arial"/>
              <a:ea typeface="Arial"/>
              <a:cs typeface="Arial"/>
              <a:sym typeface="Arial"/>
            </a:endParaRPr>
          </a:p>
        </p:txBody>
      </p:sp>
      <p:sp>
        <p:nvSpPr>
          <p:cNvPr id="127" name="Google Shape;127;p3"/>
          <p:cNvSpPr txBox="1"/>
          <p:nvPr/>
        </p:nvSpPr>
        <p:spPr>
          <a:xfrm>
            <a:off x="4721862" y="4874756"/>
            <a:ext cx="1242060" cy="135615"/>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800">
                <a:solidFill>
                  <a:srgbClr val="7F7F7F"/>
                </a:solidFill>
                <a:latin typeface="Arial"/>
                <a:ea typeface="Arial"/>
                <a:cs typeface="Arial"/>
                <a:sym typeface="Arial"/>
              </a:rPr>
              <a:t>Energies Renouvelables</a:t>
            </a:r>
            <a:endParaRPr b="1" sz="800">
              <a:solidFill>
                <a:srgbClr val="7F7F7F"/>
              </a:solidFill>
              <a:latin typeface="Arial"/>
              <a:ea typeface="Arial"/>
              <a:cs typeface="Arial"/>
              <a:sym typeface="Arial"/>
            </a:endParaRPr>
          </a:p>
        </p:txBody>
      </p:sp>
      <p:sp>
        <p:nvSpPr>
          <p:cNvPr id="128" name="Google Shape;128;p3"/>
          <p:cNvSpPr txBox="1"/>
          <p:nvPr/>
        </p:nvSpPr>
        <p:spPr>
          <a:xfrm>
            <a:off x="4172798" y="3739800"/>
            <a:ext cx="653626" cy="135615"/>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Arial"/>
                <a:ea typeface="Arial"/>
                <a:cs typeface="Arial"/>
                <a:sym typeface="Arial"/>
              </a:rPr>
              <a:t>Gaz</a:t>
            </a:r>
            <a:endParaRPr b="1" sz="800">
              <a:solidFill>
                <a:srgbClr val="7F7F7F"/>
              </a:solidFill>
              <a:latin typeface="Arial"/>
              <a:ea typeface="Arial"/>
              <a:cs typeface="Arial"/>
              <a:sym typeface="Arial"/>
            </a:endParaRPr>
          </a:p>
        </p:txBody>
      </p:sp>
      <p:sp>
        <p:nvSpPr>
          <p:cNvPr id="129" name="Google Shape;129;p3"/>
          <p:cNvSpPr txBox="1"/>
          <p:nvPr/>
        </p:nvSpPr>
        <p:spPr>
          <a:xfrm>
            <a:off x="0" y="3492272"/>
            <a:ext cx="1007533" cy="135615"/>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800">
                <a:solidFill>
                  <a:srgbClr val="7F7F7F"/>
                </a:solidFill>
                <a:latin typeface="Arial"/>
                <a:ea typeface="Arial"/>
                <a:cs typeface="Arial"/>
                <a:sym typeface="Arial"/>
              </a:rPr>
              <a:t>Energie Eléctrique</a:t>
            </a:r>
            <a:endParaRPr b="1" sz="800">
              <a:solidFill>
                <a:srgbClr val="7F7F7F"/>
              </a:solidFill>
              <a:latin typeface="Arial"/>
              <a:ea typeface="Arial"/>
              <a:cs typeface="Arial"/>
              <a:sym typeface="Arial"/>
            </a:endParaRPr>
          </a:p>
        </p:txBody>
      </p:sp>
      <p:sp>
        <p:nvSpPr>
          <p:cNvPr id="130" name="Google Shape;130;p3"/>
          <p:cNvSpPr txBox="1"/>
          <p:nvPr/>
        </p:nvSpPr>
        <p:spPr>
          <a:xfrm>
            <a:off x="4741334" y="2427892"/>
            <a:ext cx="1007533" cy="135615"/>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800">
                <a:solidFill>
                  <a:srgbClr val="7F7F7F"/>
                </a:solidFill>
                <a:latin typeface="Arial"/>
                <a:ea typeface="Arial"/>
                <a:cs typeface="Arial"/>
                <a:sym typeface="Arial"/>
              </a:rPr>
              <a:t>Energie Eléctrique</a:t>
            </a:r>
            <a:endParaRPr b="1" sz="800">
              <a:solidFill>
                <a:srgbClr val="7F7F7F"/>
              </a:solidFill>
              <a:latin typeface="Arial"/>
              <a:ea typeface="Arial"/>
              <a:cs typeface="Arial"/>
              <a:sym typeface="Arial"/>
            </a:endParaRPr>
          </a:p>
        </p:txBody>
      </p:sp>
      <p:sp>
        <p:nvSpPr>
          <p:cNvPr id="131" name="Google Shape;131;p3"/>
          <p:cNvSpPr txBox="1"/>
          <p:nvPr/>
        </p:nvSpPr>
        <p:spPr>
          <a:xfrm>
            <a:off x="3225801" y="2089226"/>
            <a:ext cx="1269999" cy="135615"/>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800">
                <a:solidFill>
                  <a:srgbClr val="7F7F7F"/>
                </a:solidFill>
                <a:latin typeface="Arial"/>
                <a:ea typeface="Arial"/>
                <a:cs typeface="Arial"/>
                <a:sym typeface="Arial"/>
              </a:rPr>
              <a:t>Total produits pétroliers</a:t>
            </a:r>
            <a:endParaRPr b="1" sz="800">
              <a:solidFill>
                <a:srgbClr val="7F7F7F"/>
              </a:solidFill>
              <a:latin typeface="Arial"/>
              <a:ea typeface="Arial"/>
              <a:cs typeface="Arial"/>
              <a:sym typeface="Arial"/>
            </a:endParaRPr>
          </a:p>
        </p:txBody>
      </p:sp>
      <p:sp>
        <p:nvSpPr>
          <p:cNvPr id="132" name="Google Shape;132;p3"/>
          <p:cNvSpPr txBox="1"/>
          <p:nvPr/>
        </p:nvSpPr>
        <p:spPr>
          <a:xfrm>
            <a:off x="3698664" y="5543200"/>
            <a:ext cx="873335" cy="135615"/>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Arial"/>
                <a:ea typeface="Arial"/>
                <a:cs typeface="Arial"/>
                <a:sym typeface="Arial"/>
              </a:rPr>
              <a:t>Chaleur Dérivée</a:t>
            </a:r>
            <a:endParaRPr b="1" sz="800">
              <a:solidFill>
                <a:srgbClr val="7F7F7F"/>
              </a:solidFill>
              <a:latin typeface="Arial"/>
              <a:ea typeface="Arial"/>
              <a:cs typeface="Arial"/>
              <a:sym typeface="Arial"/>
            </a:endParaRPr>
          </a:p>
        </p:txBody>
      </p:sp>
      <p:sp>
        <p:nvSpPr>
          <p:cNvPr id="133" name="Google Shape;133;p3"/>
          <p:cNvSpPr txBox="1"/>
          <p:nvPr/>
        </p:nvSpPr>
        <p:spPr>
          <a:xfrm>
            <a:off x="4862756" y="3757943"/>
            <a:ext cx="601193" cy="271549"/>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Arial"/>
                <a:ea typeface="Arial"/>
                <a:cs typeface="Arial"/>
                <a:sym typeface="Arial"/>
              </a:rPr>
              <a:t>Chaleur </a:t>
            </a:r>
            <a:endParaRPr/>
          </a:p>
          <a:p>
            <a:pPr indent="0" lvl="0" marL="9525" marR="0" rtl="0" algn="ctr">
              <a:spcBef>
                <a:spcPts val="98"/>
              </a:spcBef>
              <a:spcAft>
                <a:spcPts val="0"/>
              </a:spcAft>
              <a:buNone/>
            </a:pPr>
            <a:r>
              <a:rPr b="1" lang="en-US" sz="800">
                <a:solidFill>
                  <a:srgbClr val="7F7F7F"/>
                </a:solidFill>
                <a:latin typeface="Arial"/>
                <a:ea typeface="Arial"/>
                <a:cs typeface="Arial"/>
                <a:sym typeface="Arial"/>
              </a:rPr>
              <a:t>Dérivée</a:t>
            </a:r>
            <a:endParaRPr b="1" sz="800">
              <a:solidFill>
                <a:srgbClr val="7F7F7F"/>
              </a:solidFill>
              <a:latin typeface="Arial"/>
              <a:ea typeface="Arial"/>
              <a:cs typeface="Arial"/>
              <a:sym typeface="Arial"/>
            </a:endParaRPr>
          </a:p>
        </p:txBody>
      </p:sp>
      <p:sp>
        <p:nvSpPr>
          <p:cNvPr id="134" name="Google Shape;134;p3"/>
          <p:cNvSpPr txBox="1"/>
          <p:nvPr/>
        </p:nvSpPr>
        <p:spPr>
          <a:xfrm>
            <a:off x="7874001" y="2232101"/>
            <a:ext cx="1269999" cy="135615"/>
          </a:xfrm>
          <a:prstGeom prst="rect">
            <a:avLst/>
          </a:prstGeom>
          <a:solidFill>
            <a:schemeClr val="lt1"/>
          </a:solidFill>
          <a:ln>
            <a:noFill/>
          </a:ln>
        </p:spPr>
        <p:txBody>
          <a:bodyPr anchorCtr="0" anchor="t" bIns="0" lIns="0" spcFirstLastPara="1" rIns="0" wrap="square" tIns="12375">
            <a:spAutoFit/>
          </a:bodyPr>
          <a:lstStyle/>
          <a:p>
            <a:pPr indent="0" lvl="0" marL="9525" marR="0" rtl="0" algn="l">
              <a:spcBef>
                <a:spcPts val="0"/>
              </a:spcBef>
              <a:spcAft>
                <a:spcPts val="0"/>
              </a:spcAft>
              <a:buNone/>
            </a:pPr>
            <a:r>
              <a:rPr b="1" lang="en-US" sz="800">
                <a:solidFill>
                  <a:srgbClr val="7F7F7F"/>
                </a:solidFill>
                <a:latin typeface="Arial"/>
                <a:ea typeface="Arial"/>
                <a:cs typeface="Arial"/>
                <a:sym typeface="Arial"/>
              </a:rPr>
              <a:t>Total produits pétroliers</a:t>
            </a:r>
            <a:endParaRPr b="1" sz="800">
              <a:solidFill>
                <a:srgbClr val="7F7F7F"/>
              </a:solidFill>
              <a:latin typeface="Arial"/>
              <a:ea typeface="Arial"/>
              <a:cs typeface="Arial"/>
              <a:sym typeface="Arial"/>
            </a:endParaRPr>
          </a:p>
        </p:txBody>
      </p:sp>
      <p:sp>
        <p:nvSpPr>
          <p:cNvPr id="135" name="Google Shape;135;p3"/>
          <p:cNvSpPr txBox="1"/>
          <p:nvPr/>
        </p:nvSpPr>
        <p:spPr>
          <a:xfrm>
            <a:off x="8335223" y="4358925"/>
            <a:ext cx="653626" cy="135615"/>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800">
                <a:solidFill>
                  <a:srgbClr val="7F7F7F"/>
                </a:solidFill>
                <a:latin typeface="Arial"/>
                <a:ea typeface="Arial"/>
                <a:cs typeface="Arial"/>
                <a:sym typeface="Arial"/>
              </a:rPr>
              <a:t>Gaz</a:t>
            </a:r>
            <a:endParaRPr b="1" sz="800">
              <a:solidFill>
                <a:srgbClr val="7F7F7F"/>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4"/>
          <p:cNvSpPr txBox="1"/>
          <p:nvPr>
            <p:ph idx="12" type="sldNum"/>
          </p:nvPr>
        </p:nvSpPr>
        <p:spPr>
          <a:xfrm>
            <a:off x="7010400" y="6581775"/>
            <a:ext cx="2133600" cy="2762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141" name="Google Shape;141;p4"/>
          <p:cNvSpPr txBox="1"/>
          <p:nvPr/>
        </p:nvSpPr>
        <p:spPr>
          <a:xfrm>
            <a:off x="268224" y="902208"/>
            <a:ext cx="7840606" cy="529777"/>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lang="en-US" sz="2400" u="sng">
                <a:solidFill>
                  <a:schemeClr val="dk1"/>
                </a:solidFill>
                <a:latin typeface="Calibri"/>
                <a:ea typeface="Calibri"/>
                <a:cs typeface="Calibri"/>
                <a:sym typeface="Calibri"/>
              </a:rPr>
              <a:t>CONTEXTE</a:t>
            </a:r>
            <a:endParaRPr/>
          </a:p>
        </p:txBody>
      </p:sp>
      <p:sp>
        <p:nvSpPr>
          <p:cNvPr id="142" name="Google Shape;142;p4"/>
          <p:cNvSpPr txBox="1"/>
          <p:nvPr/>
        </p:nvSpPr>
        <p:spPr>
          <a:xfrm>
            <a:off x="243150" y="1535425"/>
            <a:ext cx="8900850" cy="31038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400"/>
              <a:buFont typeface="Arial"/>
              <a:buNone/>
            </a:pPr>
            <a:r>
              <a:rPr lang="en-US" sz="2400">
                <a:solidFill>
                  <a:schemeClr val="dk1"/>
                </a:solidFill>
                <a:latin typeface="Calibri"/>
                <a:ea typeface="Calibri"/>
                <a:cs typeface="Calibri"/>
                <a:sym typeface="Calibri"/>
              </a:rPr>
              <a:t>L'</a:t>
            </a:r>
            <a:r>
              <a:rPr lang="en-US" sz="2400">
                <a:solidFill>
                  <a:srgbClr val="000000"/>
                </a:solidFill>
                <a:latin typeface="Calibri"/>
                <a:ea typeface="Calibri"/>
                <a:cs typeface="Calibri"/>
                <a:sym typeface="Calibri"/>
              </a:rPr>
              <a:t>énergie thermique annuelle produite et utilisée sur place à partir de sources renouvelables est déterminée en fonction de </a:t>
            </a:r>
            <a:r>
              <a:rPr b="1" lang="en-US" sz="2400">
                <a:solidFill>
                  <a:srgbClr val="000000"/>
                </a:solidFill>
                <a:latin typeface="Calibri"/>
                <a:ea typeface="Calibri"/>
                <a:cs typeface="Calibri"/>
                <a:sym typeface="Calibri"/>
              </a:rPr>
              <a:t>chaque vecteur d'énergie (combustible) </a:t>
            </a:r>
            <a:r>
              <a:rPr lang="en-US" sz="2400">
                <a:solidFill>
                  <a:srgbClr val="000000"/>
                </a:solidFill>
                <a:latin typeface="Calibri"/>
                <a:ea typeface="Calibri"/>
                <a:cs typeface="Calibri"/>
                <a:sym typeface="Calibri"/>
              </a:rPr>
              <a:t>qui peut remplacer.</a:t>
            </a:r>
            <a:endParaRPr i="1" sz="2400">
              <a:solidFill>
                <a:srgbClr val="000000"/>
              </a:solidFill>
              <a:latin typeface="Calibri"/>
              <a:ea typeface="Calibri"/>
              <a:cs typeface="Calibri"/>
              <a:sym typeface="Calibri"/>
            </a:endParaRPr>
          </a:p>
          <a:p>
            <a:pPr indent="0" lvl="0" marL="0" marR="0" rtl="0" algn="l">
              <a:spcBef>
                <a:spcPts val="480"/>
              </a:spcBef>
              <a:spcAft>
                <a:spcPts val="0"/>
              </a:spcAft>
              <a:buClr>
                <a:srgbClr val="000000"/>
              </a:buClr>
              <a:buSzPts val="2400"/>
              <a:buFont typeface="Arial"/>
              <a:buNone/>
            </a:pPr>
            <a:r>
              <a:rPr i="1" lang="en-US" sz="2400">
                <a:solidFill>
                  <a:srgbClr val="000000"/>
                </a:solidFill>
                <a:latin typeface="Calibri"/>
                <a:ea typeface="Calibri"/>
                <a:cs typeface="Calibri"/>
                <a:sym typeface="Calibri"/>
              </a:rPr>
              <a:t>Par exemple, </a:t>
            </a:r>
            <a:endParaRPr/>
          </a:p>
          <a:p>
            <a:pPr indent="-342900" lvl="0" marL="342900" marR="0" rtl="0" algn="l">
              <a:spcBef>
                <a:spcPts val="480"/>
              </a:spcBef>
              <a:spcAft>
                <a:spcPts val="0"/>
              </a:spcAft>
              <a:buClr>
                <a:srgbClr val="000000"/>
              </a:buClr>
              <a:buSzPts val="2400"/>
              <a:buFont typeface="Courier New"/>
              <a:buChar char="o"/>
            </a:pPr>
            <a:r>
              <a:rPr i="1" lang="en-US" sz="2400">
                <a:solidFill>
                  <a:srgbClr val="000000"/>
                </a:solidFill>
                <a:latin typeface="Calibri"/>
                <a:ea typeface="Calibri"/>
                <a:cs typeface="Calibri"/>
                <a:sym typeface="Calibri"/>
              </a:rPr>
              <a:t>Utilisez des capteurs solaires thermiques pour produire de l'eau chaude qui est ensuite utilisée pour le chauffage des locaux au lieu d'une chaudière au mazout.  </a:t>
            </a:r>
            <a:endParaRPr i="1" sz="2400">
              <a:solidFill>
                <a:schemeClr val="dk1"/>
              </a:solidFill>
              <a:latin typeface="Calibri"/>
              <a:ea typeface="Calibri"/>
              <a:cs typeface="Calibri"/>
              <a:sym typeface="Calibri"/>
            </a:endParaRPr>
          </a:p>
        </p:txBody>
      </p:sp>
      <p:sp>
        <p:nvSpPr>
          <p:cNvPr id="143" name="Google Shape;143;p4"/>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sz="2000"/>
              <a:t>B.3.1 - PART DES ÉNERGIES RENOUVELABLES SUR SITE DANS LA CONSOMMATION TOTALE FINALE D'ÉNERGIE THERMIQUE POUR LES OPERATIONS IMMOBILIERES</a:t>
            </a:r>
            <a:endParaRPr sz="2000"/>
          </a:p>
        </p:txBody>
      </p:sp>
      <p:pic>
        <p:nvPicPr>
          <p:cNvPr id="144" name="Google Shape;144;p4"/>
          <p:cNvPicPr preferRelativeResize="0"/>
          <p:nvPr/>
        </p:nvPicPr>
        <p:blipFill rotWithShape="1">
          <a:blip r:embed="rId3">
            <a:alphaModFix/>
          </a:blip>
          <a:srcRect b="0" l="0" r="0" t="0"/>
          <a:stretch/>
        </p:blipFill>
        <p:spPr>
          <a:xfrm>
            <a:off x="2398713" y="4309981"/>
            <a:ext cx="4548187" cy="1732232"/>
          </a:xfrm>
          <a:prstGeom prst="rect">
            <a:avLst/>
          </a:prstGeom>
          <a:noFill/>
          <a:ln>
            <a:noFill/>
          </a:ln>
        </p:spPr>
      </p:pic>
      <p:sp>
        <p:nvSpPr>
          <p:cNvPr id="145" name="Google Shape;145;p4"/>
          <p:cNvSpPr txBox="1"/>
          <p:nvPr/>
        </p:nvSpPr>
        <p:spPr>
          <a:xfrm>
            <a:off x="2997201" y="5518226"/>
            <a:ext cx="1185332" cy="474169"/>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1000">
                <a:solidFill>
                  <a:schemeClr val="dk1"/>
                </a:solidFill>
                <a:latin typeface="Arial"/>
                <a:ea typeface="Arial"/>
                <a:cs typeface="Arial"/>
                <a:sym typeface="Arial"/>
              </a:rPr>
              <a:t>Thermique des énergies renouvelables</a:t>
            </a:r>
            <a:endParaRPr b="1" sz="1000">
              <a:solidFill>
                <a:schemeClr val="dk1"/>
              </a:solidFill>
              <a:latin typeface="Arial"/>
              <a:ea typeface="Arial"/>
              <a:cs typeface="Arial"/>
              <a:sym typeface="Arial"/>
            </a:endParaRPr>
          </a:p>
        </p:txBody>
      </p:sp>
      <p:sp>
        <p:nvSpPr>
          <p:cNvPr id="146" name="Google Shape;146;p4"/>
          <p:cNvSpPr txBox="1"/>
          <p:nvPr/>
        </p:nvSpPr>
        <p:spPr>
          <a:xfrm>
            <a:off x="4995336" y="5475889"/>
            <a:ext cx="1269998" cy="486960"/>
          </a:xfrm>
          <a:prstGeom prst="rect">
            <a:avLst/>
          </a:prstGeom>
          <a:solidFill>
            <a:schemeClr val="lt1"/>
          </a:solidFill>
          <a:ln>
            <a:noFill/>
          </a:ln>
        </p:spPr>
        <p:txBody>
          <a:bodyPr anchorCtr="0" anchor="t" bIns="0" lIns="0" spcFirstLastPara="1" rIns="0" wrap="square" tIns="12375">
            <a:spAutoFit/>
          </a:bodyPr>
          <a:lstStyle/>
          <a:p>
            <a:pPr indent="0" lvl="0" marL="9525" marR="0" rtl="0" algn="ctr">
              <a:spcBef>
                <a:spcPts val="0"/>
              </a:spcBef>
              <a:spcAft>
                <a:spcPts val="0"/>
              </a:spcAft>
              <a:buNone/>
            </a:pPr>
            <a:r>
              <a:rPr b="1" lang="en-US" sz="1000">
                <a:solidFill>
                  <a:schemeClr val="dk1"/>
                </a:solidFill>
                <a:latin typeface="Arial"/>
                <a:ea typeface="Arial"/>
                <a:cs typeface="Arial"/>
                <a:sym typeface="Arial"/>
              </a:rPr>
              <a:t>Thermique des carburants</a:t>
            </a:r>
            <a:endParaRPr b="1" sz="1000">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5"/>
          <p:cNvSpPr txBox="1"/>
          <p:nvPr>
            <p:ph idx="12" type="sldNum"/>
          </p:nvPr>
        </p:nvSpPr>
        <p:spPr>
          <a:xfrm>
            <a:off x="7010400" y="6572250"/>
            <a:ext cx="2133600" cy="28575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152" name="Google Shape;152;p5"/>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sz="2000"/>
              <a:t>B.3.1 - PART DES ÉNERGIES RENOUVELABLES SUR SITE DANS LA CONSOMMATION TOTALE FINALE D'ÉNERGIE THERMIQUE POUR LES OPERATIONS IMMOBILIERES</a:t>
            </a:r>
            <a:endParaRPr sz="2000"/>
          </a:p>
        </p:txBody>
      </p:sp>
      <p:sp>
        <p:nvSpPr>
          <p:cNvPr id="153" name="Google Shape;153;p5"/>
          <p:cNvSpPr txBox="1"/>
          <p:nvPr/>
        </p:nvSpPr>
        <p:spPr>
          <a:xfrm>
            <a:off x="268224" y="902208"/>
            <a:ext cx="7840606" cy="529777"/>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lang="en-US" sz="2400" u="sng">
                <a:solidFill>
                  <a:schemeClr val="dk1"/>
                </a:solidFill>
                <a:latin typeface="Calibri"/>
                <a:ea typeface="Calibri"/>
                <a:cs typeface="Calibri"/>
                <a:sym typeface="Calibri"/>
              </a:rPr>
              <a:t>CONTEXTE - Systèmes solaires thermiques</a:t>
            </a:r>
            <a:endParaRPr sz="2400">
              <a:solidFill>
                <a:schemeClr val="dk1"/>
              </a:solidFill>
              <a:latin typeface="Calibri"/>
              <a:ea typeface="Calibri"/>
              <a:cs typeface="Calibri"/>
              <a:sym typeface="Calibri"/>
            </a:endParaRPr>
          </a:p>
          <a:p>
            <a:pPr indent="0" lvl="0" marL="0" marR="0" rtl="0" algn="l">
              <a:spcBef>
                <a:spcPts val="480"/>
              </a:spcBef>
              <a:spcAft>
                <a:spcPts val="0"/>
              </a:spcAft>
              <a:buClr>
                <a:schemeClr val="dk1"/>
              </a:buClr>
              <a:buSzPts val="2400"/>
              <a:buFont typeface="Arial"/>
              <a:buNone/>
            </a:pPr>
            <a:r>
              <a:t/>
            </a:r>
            <a:endParaRPr sz="2400">
              <a:solidFill>
                <a:schemeClr val="dk1"/>
              </a:solidFill>
              <a:latin typeface="Calibri"/>
              <a:ea typeface="Calibri"/>
              <a:cs typeface="Calibri"/>
              <a:sym typeface="Calibri"/>
            </a:endParaRPr>
          </a:p>
        </p:txBody>
      </p:sp>
      <p:sp>
        <p:nvSpPr>
          <p:cNvPr id="154" name="Google Shape;154;p5"/>
          <p:cNvSpPr txBox="1"/>
          <p:nvPr/>
        </p:nvSpPr>
        <p:spPr>
          <a:xfrm>
            <a:off x="668039" y="4259073"/>
            <a:ext cx="8129732" cy="1169551"/>
          </a:xfrm>
          <a:prstGeom prst="rect">
            <a:avLst/>
          </a:prstGeom>
          <a:noFill/>
          <a:ln>
            <a:noFill/>
          </a:ln>
        </p:spPr>
        <p:txBody>
          <a:bodyPr anchorCtr="0" anchor="t" bIns="45700" lIns="91425" spcFirstLastPara="1" rIns="91425" wrap="square" tIns="45700">
            <a:spAutoFit/>
          </a:bodyPr>
          <a:lstStyle/>
          <a:p>
            <a:pPr indent="0" lvl="0" marL="738188" marR="0" rtl="0" algn="l">
              <a:spcBef>
                <a:spcPts val="0"/>
              </a:spcBef>
              <a:spcAft>
                <a:spcPts val="0"/>
              </a:spcAft>
              <a:buNone/>
            </a:pPr>
            <a:r>
              <a:rPr b="1" i="1" lang="en-US" sz="2000">
                <a:solidFill>
                  <a:schemeClr val="dk1"/>
                </a:solidFill>
                <a:latin typeface="Calibri"/>
                <a:ea typeface="Calibri"/>
                <a:cs typeface="Calibri"/>
                <a:sym typeface="Calibri"/>
              </a:rPr>
              <a:t>Pratique courante</a:t>
            </a:r>
            <a:endParaRPr/>
          </a:p>
          <a:p>
            <a:pPr indent="0" lvl="0" marL="0" marR="0" rtl="0" algn="l">
              <a:spcBef>
                <a:spcPts val="600"/>
              </a:spcBef>
              <a:spcAft>
                <a:spcPts val="0"/>
              </a:spcAft>
              <a:buNone/>
            </a:pPr>
            <a:r>
              <a:rPr i="1" lang="en-US" sz="2000">
                <a:solidFill>
                  <a:schemeClr val="dk1"/>
                </a:solidFill>
                <a:latin typeface="Calibri"/>
                <a:ea typeface="Calibri"/>
                <a:cs typeface="Calibri"/>
                <a:sym typeface="Calibri"/>
              </a:rPr>
              <a:t>DHW : 1 m</a:t>
            </a:r>
            <a:r>
              <a:rPr baseline="30000" i="1" lang="en-US" sz="2000">
                <a:solidFill>
                  <a:schemeClr val="dk1"/>
                </a:solidFill>
                <a:latin typeface="Calibri"/>
                <a:ea typeface="Calibri"/>
                <a:cs typeface="Calibri"/>
                <a:sym typeface="Calibri"/>
              </a:rPr>
              <a:t>2 </a:t>
            </a:r>
            <a:r>
              <a:rPr i="1" lang="en-US" sz="2000">
                <a:solidFill>
                  <a:schemeClr val="dk1"/>
                </a:solidFill>
                <a:latin typeface="Calibri"/>
                <a:ea typeface="Calibri"/>
                <a:cs typeface="Calibri"/>
                <a:sym typeface="Calibri"/>
              </a:rPr>
              <a:t>de collecteur plat par personne</a:t>
            </a:r>
            <a:endParaRPr/>
          </a:p>
          <a:p>
            <a:pPr indent="0" lvl="0" marL="0" marR="0" rtl="0" algn="l">
              <a:spcBef>
                <a:spcPts val="600"/>
              </a:spcBef>
              <a:spcAft>
                <a:spcPts val="0"/>
              </a:spcAft>
              <a:buNone/>
            </a:pPr>
            <a:r>
              <a:rPr i="1" lang="en-US" sz="2000">
                <a:solidFill>
                  <a:schemeClr val="dk1"/>
                </a:solidFill>
                <a:latin typeface="Calibri"/>
                <a:ea typeface="Calibri"/>
                <a:cs typeface="Calibri"/>
                <a:sym typeface="Calibri"/>
              </a:rPr>
              <a:t>Chauffage des locaux : 1 m</a:t>
            </a:r>
            <a:r>
              <a:rPr baseline="30000" i="1" lang="en-US" sz="2000">
                <a:solidFill>
                  <a:schemeClr val="dk1"/>
                </a:solidFill>
                <a:latin typeface="Calibri"/>
                <a:ea typeface="Calibri"/>
                <a:cs typeface="Calibri"/>
                <a:sym typeface="Calibri"/>
              </a:rPr>
              <a:t>2 </a:t>
            </a:r>
            <a:r>
              <a:rPr i="1" lang="en-US" sz="2000">
                <a:solidFill>
                  <a:schemeClr val="dk1"/>
                </a:solidFill>
                <a:latin typeface="Calibri"/>
                <a:ea typeface="Calibri"/>
                <a:cs typeface="Calibri"/>
                <a:sym typeface="Calibri"/>
              </a:rPr>
              <a:t>de collecteur plat pour une charge thermique de 700 W</a:t>
            </a:r>
            <a:endParaRPr i="1" sz="2000">
              <a:solidFill>
                <a:schemeClr val="dk1"/>
              </a:solidFill>
              <a:latin typeface="Calibri"/>
              <a:ea typeface="Calibri"/>
              <a:cs typeface="Calibri"/>
              <a:sym typeface="Calibri"/>
            </a:endParaRPr>
          </a:p>
        </p:txBody>
      </p:sp>
      <p:sp>
        <p:nvSpPr>
          <p:cNvPr id="155" name="Google Shape;155;p5"/>
          <p:cNvSpPr txBox="1"/>
          <p:nvPr/>
        </p:nvSpPr>
        <p:spPr>
          <a:xfrm>
            <a:off x="533400" y="1410262"/>
            <a:ext cx="4036500" cy="738900"/>
          </a:xfrm>
          <a:prstGeom prst="rect">
            <a:avLst/>
          </a:prstGeom>
          <a:noFill/>
          <a:ln>
            <a:noFill/>
          </a:ln>
        </p:spPr>
        <p:txBody>
          <a:bodyPr anchorCtr="0" anchor="t" bIns="45700" lIns="91425" spcFirstLastPara="1" rIns="91425" wrap="square" tIns="45700">
            <a:spAutoFit/>
          </a:bodyPr>
          <a:lstStyle/>
          <a:p>
            <a:pPr indent="-315913" lvl="0" marL="334963" marR="0" rtl="0" algn="l">
              <a:spcBef>
                <a:spcPts val="0"/>
              </a:spcBef>
              <a:spcAft>
                <a:spcPts val="0"/>
              </a:spcAft>
              <a:buClr>
                <a:schemeClr val="dk1"/>
              </a:buClr>
              <a:buSzPts val="2100"/>
              <a:buFont typeface="Calibri"/>
              <a:buChar char="•"/>
            </a:pPr>
            <a:r>
              <a:rPr b="1" lang="en-US" sz="2100">
                <a:solidFill>
                  <a:schemeClr val="dk1"/>
                </a:solidFill>
                <a:latin typeface="Calibri"/>
                <a:ea typeface="Calibri"/>
                <a:cs typeface="Calibri"/>
                <a:sym typeface="Calibri"/>
              </a:rPr>
              <a:t>Eau chaude sanitaire (DHW)</a:t>
            </a:r>
            <a:endParaRPr b="1" sz="2100">
              <a:solidFill>
                <a:schemeClr val="dk1"/>
              </a:solidFill>
              <a:latin typeface="Calibri"/>
              <a:ea typeface="Calibri"/>
              <a:cs typeface="Calibri"/>
              <a:sym typeface="Calibri"/>
            </a:endParaRPr>
          </a:p>
          <a:p>
            <a:pPr indent="-315913" lvl="0" marL="334963" marR="0" rtl="0" algn="l">
              <a:spcBef>
                <a:spcPts val="0"/>
              </a:spcBef>
              <a:spcAft>
                <a:spcPts val="0"/>
              </a:spcAft>
              <a:buClr>
                <a:schemeClr val="dk1"/>
              </a:buClr>
              <a:buSzPts val="2100"/>
              <a:buFont typeface="Calibri"/>
              <a:buChar char="•"/>
            </a:pPr>
            <a:r>
              <a:rPr b="1" lang="en-US" sz="2100">
                <a:solidFill>
                  <a:schemeClr val="dk1"/>
                </a:solidFill>
                <a:latin typeface="Calibri"/>
                <a:ea typeface="Calibri"/>
                <a:cs typeface="Calibri"/>
                <a:sym typeface="Calibri"/>
              </a:rPr>
              <a:t>Chauffage Des Locaux</a:t>
            </a:r>
            <a:endParaRPr b="1" sz="2100">
              <a:solidFill>
                <a:schemeClr val="dk1"/>
              </a:solidFill>
              <a:latin typeface="Calibri"/>
              <a:ea typeface="Calibri"/>
              <a:cs typeface="Calibri"/>
              <a:sym typeface="Calibri"/>
            </a:endParaRPr>
          </a:p>
        </p:txBody>
      </p:sp>
      <p:sp>
        <p:nvSpPr>
          <p:cNvPr id="156" name="Google Shape;156;p5"/>
          <p:cNvSpPr/>
          <p:nvPr/>
        </p:nvSpPr>
        <p:spPr>
          <a:xfrm>
            <a:off x="4817720" y="1378512"/>
            <a:ext cx="244475" cy="1000125"/>
          </a:xfrm>
          <a:prstGeom prst="rightBrace">
            <a:avLst>
              <a:gd fmla="val 34091" name="adj1"/>
              <a:gd fmla="val 50000" name="adj2"/>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rgbClr val="000000"/>
              </a:solidFill>
              <a:latin typeface="Arial"/>
              <a:ea typeface="Arial"/>
              <a:cs typeface="Arial"/>
              <a:sym typeface="Arial"/>
            </a:endParaRPr>
          </a:p>
        </p:txBody>
      </p:sp>
      <p:sp>
        <p:nvSpPr>
          <p:cNvPr id="157" name="Google Shape;157;p5"/>
          <p:cNvSpPr txBox="1"/>
          <p:nvPr/>
        </p:nvSpPr>
        <p:spPr>
          <a:xfrm>
            <a:off x="5100638" y="1595999"/>
            <a:ext cx="3345788" cy="400110"/>
          </a:xfrm>
          <a:prstGeom prst="rect">
            <a:avLst/>
          </a:prstGeom>
          <a:solidFill>
            <a:srgbClr val="FFC000"/>
          </a:solidFill>
          <a:ln>
            <a:noFill/>
          </a:ln>
          <a:effectLst>
            <a:outerShdw blurRad="44450" algn="ctr" dir="5400000" dist="27940">
              <a:srgbClr val="000000">
                <a:alpha val="31764"/>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rgbClr val="FF0000"/>
                </a:solidFill>
                <a:latin typeface="Arial"/>
                <a:ea typeface="Arial"/>
                <a:cs typeface="Arial"/>
                <a:sym typeface="Arial"/>
              </a:rPr>
              <a:t>Systèmes solaires COMBI</a:t>
            </a:r>
            <a:endParaRPr b="1" sz="2000">
              <a:solidFill>
                <a:srgbClr val="FF0000"/>
              </a:solidFill>
              <a:latin typeface="Arial"/>
              <a:ea typeface="Arial"/>
              <a:cs typeface="Arial"/>
              <a:sym typeface="Arial"/>
            </a:endParaRPr>
          </a:p>
        </p:txBody>
      </p:sp>
      <p:pic>
        <p:nvPicPr>
          <p:cNvPr id="158" name="Google Shape;158;p5"/>
          <p:cNvPicPr preferRelativeResize="0"/>
          <p:nvPr/>
        </p:nvPicPr>
        <p:blipFill rotWithShape="1">
          <a:blip r:embed="rId3">
            <a:alphaModFix/>
          </a:blip>
          <a:srcRect b="0" l="0" r="0" t="0"/>
          <a:stretch/>
        </p:blipFill>
        <p:spPr>
          <a:xfrm>
            <a:off x="417638" y="1448994"/>
            <a:ext cx="540000" cy="569303"/>
          </a:xfrm>
          <a:prstGeom prst="rect">
            <a:avLst/>
          </a:prstGeom>
          <a:noFill/>
          <a:ln>
            <a:noFill/>
          </a:ln>
        </p:spPr>
      </p:pic>
      <p:pic>
        <p:nvPicPr>
          <p:cNvPr id="159" name="Google Shape;159;p5"/>
          <p:cNvPicPr preferRelativeResize="0"/>
          <p:nvPr/>
        </p:nvPicPr>
        <p:blipFill rotWithShape="1">
          <a:blip r:embed="rId3">
            <a:alphaModFix/>
          </a:blip>
          <a:srcRect b="0" l="0" r="0" t="0"/>
          <a:stretch/>
        </p:blipFill>
        <p:spPr>
          <a:xfrm>
            <a:off x="417638" y="1799809"/>
            <a:ext cx="540000" cy="569303"/>
          </a:xfrm>
          <a:prstGeom prst="rect">
            <a:avLst/>
          </a:prstGeom>
          <a:noFill/>
          <a:ln>
            <a:noFill/>
          </a:ln>
        </p:spPr>
      </p:pic>
      <p:sp>
        <p:nvSpPr>
          <p:cNvPr id="160" name="Google Shape;160;p5"/>
          <p:cNvSpPr txBox="1"/>
          <p:nvPr/>
        </p:nvSpPr>
        <p:spPr>
          <a:xfrm>
            <a:off x="533399" y="2319797"/>
            <a:ext cx="3399173" cy="1631216"/>
          </a:xfrm>
          <a:prstGeom prst="rect">
            <a:avLst/>
          </a:prstGeom>
          <a:noFill/>
          <a:ln>
            <a:noFill/>
          </a:ln>
        </p:spPr>
        <p:txBody>
          <a:bodyPr anchorCtr="0" anchor="t" bIns="45700" lIns="91425" spcFirstLastPara="1" rIns="91425" wrap="square" tIns="45700">
            <a:spAutoFit/>
          </a:bodyPr>
          <a:lstStyle/>
          <a:p>
            <a:pPr indent="-265113" lvl="0" marL="265113" marR="0" rtl="0" algn="l">
              <a:lnSpc>
                <a:spcPct val="100000"/>
              </a:lnSpc>
              <a:spcBef>
                <a:spcPts val="0"/>
              </a:spcBef>
              <a:spcAft>
                <a:spcPts val="0"/>
              </a:spcAft>
              <a:buClr>
                <a:schemeClr val="dk1"/>
              </a:buClr>
              <a:buSzPts val="2000"/>
              <a:buFont typeface="Calibri"/>
              <a:buChar char="•"/>
            </a:pPr>
            <a:r>
              <a:rPr b="1" i="0" lang="en-US" sz="2000" u="none" cap="none" strike="noStrike">
                <a:solidFill>
                  <a:schemeClr val="dk1"/>
                </a:solidFill>
                <a:latin typeface="Calibri"/>
                <a:ea typeface="Calibri"/>
                <a:cs typeface="Calibri"/>
                <a:sym typeface="Calibri"/>
              </a:rPr>
              <a:t>Capteurs solaires</a:t>
            </a:r>
            <a:endParaRPr/>
          </a:p>
          <a:p>
            <a:pPr indent="-265113" lvl="0" marL="265113" marR="0" rtl="0" algn="l">
              <a:lnSpc>
                <a:spcPct val="100000"/>
              </a:lnSpc>
              <a:spcBef>
                <a:spcPts val="0"/>
              </a:spcBef>
              <a:spcAft>
                <a:spcPts val="0"/>
              </a:spcAft>
              <a:buClr>
                <a:schemeClr val="dk1"/>
              </a:buClr>
              <a:buSzPts val="2000"/>
              <a:buFont typeface="Calibri"/>
              <a:buChar char="•"/>
            </a:pPr>
            <a:r>
              <a:rPr b="1" i="0" lang="en-US" sz="2000" u="none" cap="none" strike="noStrike">
                <a:solidFill>
                  <a:schemeClr val="dk1"/>
                </a:solidFill>
                <a:latin typeface="Calibri"/>
                <a:ea typeface="Calibri"/>
                <a:cs typeface="Calibri"/>
                <a:sym typeface="Calibri"/>
              </a:rPr>
              <a:t>Stockage De Chaleur</a:t>
            </a:r>
            <a:endParaRPr/>
          </a:p>
          <a:p>
            <a:pPr indent="-265113" lvl="0" marL="265113" marR="0" rtl="0" algn="l">
              <a:lnSpc>
                <a:spcPct val="100000"/>
              </a:lnSpc>
              <a:spcBef>
                <a:spcPts val="0"/>
              </a:spcBef>
              <a:spcAft>
                <a:spcPts val="0"/>
              </a:spcAft>
              <a:buClr>
                <a:schemeClr val="dk1"/>
              </a:buClr>
              <a:buSzPts val="2000"/>
              <a:buFont typeface="Calibri"/>
              <a:buChar char="•"/>
            </a:pPr>
            <a:r>
              <a:rPr b="1" i="0" lang="en-US" sz="2000" u="none" cap="none" strike="noStrike">
                <a:solidFill>
                  <a:schemeClr val="dk1"/>
                </a:solidFill>
                <a:latin typeface="Calibri"/>
                <a:ea typeface="Calibri"/>
                <a:cs typeface="Calibri"/>
                <a:sym typeface="Calibri"/>
              </a:rPr>
              <a:t>Répartition De La Chaleur</a:t>
            </a:r>
            <a:endParaRPr/>
          </a:p>
          <a:p>
            <a:pPr indent="-265113" lvl="0" marL="265113" marR="0" rtl="0" algn="l">
              <a:lnSpc>
                <a:spcPct val="100000"/>
              </a:lnSpc>
              <a:spcBef>
                <a:spcPts val="0"/>
              </a:spcBef>
              <a:spcAft>
                <a:spcPts val="0"/>
              </a:spcAft>
              <a:buClr>
                <a:schemeClr val="dk1"/>
              </a:buClr>
              <a:buSzPts val="2000"/>
              <a:buFont typeface="Calibri"/>
              <a:buChar char="•"/>
            </a:pPr>
            <a:r>
              <a:rPr b="1" i="0" lang="en-US" sz="2000" u="none" cap="none" strike="noStrike">
                <a:solidFill>
                  <a:schemeClr val="dk1"/>
                </a:solidFill>
                <a:latin typeface="Calibri"/>
                <a:ea typeface="Calibri"/>
                <a:cs typeface="Calibri"/>
                <a:sym typeface="Calibri"/>
              </a:rPr>
              <a:t>Dissipation Thermique </a:t>
            </a:r>
            <a:endParaRPr/>
          </a:p>
          <a:p>
            <a:pPr indent="-265113" lvl="0" marL="265113" marR="0" rtl="0" algn="l">
              <a:lnSpc>
                <a:spcPct val="100000"/>
              </a:lnSpc>
              <a:spcBef>
                <a:spcPts val="0"/>
              </a:spcBef>
              <a:spcAft>
                <a:spcPts val="0"/>
              </a:spcAft>
              <a:buClr>
                <a:schemeClr val="dk1"/>
              </a:buClr>
              <a:buSzPts val="2000"/>
              <a:buFont typeface="Calibri"/>
              <a:buChar char="•"/>
            </a:pPr>
            <a:r>
              <a:rPr b="1" i="0" lang="en-US" sz="2000" u="none" cap="none" strike="noStrike">
                <a:solidFill>
                  <a:schemeClr val="dk1"/>
                </a:solidFill>
                <a:latin typeface="Calibri"/>
                <a:ea typeface="Calibri"/>
                <a:cs typeface="Calibri"/>
                <a:sym typeface="Calibri"/>
              </a:rPr>
              <a:t>Auxiliaire (sauvegarde)</a:t>
            </a:r>
            <a:r>
              <a:rPr b="0" i="0" lang="en-US" sz="2000" u="none" cap="none" strike="noStrike">
                <a:solidFill>
                  <a:schemeClr val="dk1"/>
                </a:solidFill>
                <a:latin typeface="Calibri"/>
                <a:ea typeface="Calibri"/>
                <a:cs typeface="Calibri"/>
                <a:sym typeface="Calibri"/>
              </a:rPr>
              <a:t> </a:t>
            </a:r>
            <a:endParaRPr b="1" i="0" sz="2000" u="none" cap="none" strike="noStrike">
              <a:solidFill>
                <a:schemeClr val="dk1"/>
              </a:solidFill>
              <a:latin typeface="Calibri"/>
              <a:ea typeface="Calibri"/>
              <a:cs typeface="Calibri"/>
              <a:sym typeface="Calibri"/>
            </a:endParaRPr>
          </a:p>
        </p:txBody>
      </p:sp>
      <p:pic>
        <p:nvPicPr>
          <p:cNvPr id="161" name="Google Shape;161;p5"/>
          <p:cNvPicPr preferRelativeResize="0"/>
          <p:nvPr/>
        </p:nvPicPr>
        <p:blipFill rotWithShape="1">
          <a:blip r:embed="rId4">
            <a:alphaModFix/>
          </a:blip>
          <a:srcRect b="0" l="0" r="0" t="0"/>
          <a:stretch/>
        </p:blipFill>
        <p:spPr>
          <a:xfrm>
            <a:off x="746438" y="4038735"/>
            <a:ext cx="643099" cy="650710"/>
          </a:xfrm>
          <a:prstGeom prst="rect">
            <a:avLst/>
          </a:prstGeom>
          <a:noFill/>
          <a:ln>
            <a:noFill/>
          </a:ln>
        </p:spPr>
      </p:pic>
      <p:pic>
        <p:nvPicPr>
          <p:cNvPr id="162" name="Google Shape;162;p5"/>
          <p:cNvPicPr preferRelativeResize="0"/>
          <p:nvPr/>
        </p:nvPicPr>
        <p:blipFill rotWithShape="1">
          <a:blip r:embed="rId5">
            <a:alphaModFix/>
          </a:blip>
          <a:srcRect b="0" l="0" r="0" t="0"/>
          <a:stretch/>
        </p:blipFill>
        <p:spPr>
          <a:xfrm>
            <a:off x="5041336" y="2241259"/>
            <a:ext cx="3858203" cy="20564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6"/>
          <p:cNvSpPr txBox="1"/>
          <p:nvPr>
            <p:ph idx="12" type="sldNum"/>
          </p:nvPr>
        </p:nvSpPr>
        <p:spPr>
          <a:xfrm>
            <a:off x="8528538" y="6548732"/>
            <a:ext cx="61546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168" name="Google Shape;168;p6"/>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a:t>B.3.1 - PART DES ÉNERGIES RENOUVELABLES SUR SITE DANS LA CONSOMMATION TOTALE FINALE D'ÉNERGIE THERMIQUE POUR LES OPERATIONS IMMOBILIERES</a:t>
            </a:r>
            <a:endParaRPr b="1">
              <a:solidFill>
                <a:srgbClr val="00B050"/>
              </a:solidFill>
            </a:endParaRPr>
          </a:p>
        </p:txBody>
      </p:sp>
      <p:sp>
        <p:nvSpPr>
          <p:cNvPr id="169" name="Google Shape;169;p6"/>
          <p:cNvSpPr txBox="1"/>
          <p:nvPr/>
        </p:nvSpPr>
        <p:spPr>
          <a:xfrm>
            <a:off x="217245" y="2304723"/>
            <a:ext cx="8926755"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Arial"/>
                <a:ea typeface="Arial"/>
                <a:cs typeface="Arial"/>
                <a:sym typeface="Arial"/>
              </a:rPr>
              <a:t>Europe : 5% du total des systèmes solaires thermiques </a:t>
            </a:r>
            <a:endParaRPr/>
          </a:p>
          <a:p>
            <a:pPr indent="0" lvl="0" marL="0" marR="0" rtl="0" algn="l">
              <a:spcBef>
                <a:spcPts val="1000"/>
              </a:spcBef>
              <a:spcAft>
                <a:spcPts val="0"/>
              </a:spcAft>
              <a:buNone/>
            </a:pPr>
            <a:r>
              <a:rPr lang="en-US" sz="2000">
                <a:solidFill>
                  <a:schemeClr val="dk1"/>
                </a:solidFill>
                <a:latin typeface="Arial Narrow"/>
                <a:ea typeface="Arial Narrow"/>
                <a:cs typeface="Arial Narrow"/>
                <a:sym typeface="Arial Narrow"/>
              </a:rPr>
              <a:t>Autriche (40%), Suisse (35%), Pays-Bas (20%), Danemark (15%), France (5%)</a:t>
            </a:r>
            <a:endParaRPr/>
          </a:p>
        </p:txBody>
      </p:sp>
      <p:pic>
        <p:nvPicPr>
          <p:cNvPr id="170" name="Google Shape;170;p6"/>
          <p:cNvPicPr preferRelativeResize="0"/>
          <p:nvPr/>
        </p:nvPicPr>
        <p:blipFill rotWithShape="1">
          <a:blip r:embed="rId3">
            <a:alphaModFix/>
          </a:blip>
          <a:srcRect b="0" l="0" r="0" t="0"/>
          <a:stretch/>
        </p:blipFill>
        <p:spPr>
          <a:xfrm>
            <a:off x="113912" y="3548319"/>
            <a:ext cx="514350" cy="382588"/>
          </a:xfrm>
          <a:prstGeom prst="roundRect">
            <a:avLst>
              <a:gd fmla="val 16667" name="adj"/>
            </a:avLst>
          </a:prstGeom>
          <a:noFill/>
          <a:ln>
            <a:noFill/>
          </a:ln>
          <a:effectLst>
            <a:outerShdw blurRad="152400" kx="110000" rotWithShape="0" algn="tl" dir="900000" dist="12000" sy="98000" ky="200000">
              <a:srgbClr val="000000">
                <a:alpha val="29803"/>
              </a:srgbClr>
            </a:outerShdw>
          </a:effectLst>
        </p:spPr>
      </p:pic>
      <p:sp>
        <p:nvSpPr>
          <p:cNvPr id="171" name="Google Shape;171;p6"/>
          <p:cNvSpPr txBox="1"/>
          <p:nvPr/>
        </p:nvSpPr>
        <p:spPr>
          <a:xfrm>
            <a:off x="687638" y="3227293"/>
            <a:ext cx="8456362"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Réglementations nationales </a:t>
            </a:r>
            <a:r>
              <a:rPr b="1" lang="en-US" sz="1600">
                <a:solidFill>
                  <a:schemeClr val="dk1"/>
                </a:solidFill>
                <a:latin typeface="Arial Narrow"/>
                <a:ea typeface="Arial Narrow"/>
                <a:cs typeface="Arial Narrow"/>
                <a:sym typeface="Arial Narrow"/>
              </a:rPr>
              <a:t>dans de nombreux pays européens, il existe des exigences minimales pour les nouveaux bâtiments, pour l'utilisation de capteurs solaires pour l'eau chaude domestique (</a:t>
            </a:r>
            <a:r>
              <a:rPr b="1" lang="en-US" sz="1600">
                <a:solidFill>
                  <a:schemeClr val="dk1"/>
                </a:solidFill>
                <a:latin typeface="Arial"/>
                <a:ea typeface="Arial"/>
                <a:cs typeface="Arial"/>
                <a:sym typeface="Arial"/>
              </a:rPr>
              <a:t>DWH) </a:t>
            </a:r>
            <a:r>
              <a:rPr b="1" lang="en-US" sz="1600">
                <a:solidFill>
                  <a:schemeClr val="dk1"/>
                </a:solidFill>
                <a:latin typeface="Arial Narrow"/>
                <a:ea typeface="Arial Narrow"/>
                <a:cs typeface="Arial Narrow"/>
                <a:sym typeface="Arial Narrow"/>
              </a:rPr>
              <a:t>et le chauffage des locaux (SH)</a:t>
            </a:r>
            <a:endParaRPr/>
          </a:p>
        </p:txBody>
      </p:sp>
      <p:sp>
        <p:nvSpPr>
          <p:cNvPr id="172" name="Google Shape;172;p6"/>
          <p:cNvSpPr txBox="1"/>
          <p:nvPr/>
        </p:nvSpPr>
        <p:spPr>
          <a:xfrm>
            <a:off x="268224" y="902208"/>
            <a:ext cx="8446568" cy="724533"/>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lang="en-US" sz="2400" u="sng">
                <a:solidFill>
                  <a:schemeClr val="dk1"/>
                </a:solidFill>
                <a:latin typeface="Calibri"/>
                <a:ea typeface="Calibri"/>
                <a:cs typeface="Calibri"/>
                <a:sym typeface="Calibri"/>
              </a:rPr>
              <a:t>CONTEXTE - Systèmes solaires thermiques</a:t>
            </a:r>
            <a:endParaRPr sz="2400">
              <a:solidFill>
                <a:schemeClr val="dk1"/>
              </a:solidFill>
              <a:latin typeface="Calibri"/>
              <a:ea typeface="Calibri"/>
              <a:cs typeface="Calibri"/>
              <a:sym typeface="Calibri"/>
            </a:endParaRPr>
          </a:p>
          <a:p>
            <a:pPr indent="0" lvl="0" marL="0" marR="0" rtl="0" algn="l">
              <a:spcBef>
                <a:spcPts val="480"/>
              </a:spcBef>
              <a:spcAft>
                <a:spcPts val="0"/>
              </a:spcAft>
              <a:buClr>
                <a:schemeClr val="dk1"/>
              </a:buClr>
              <a:buSzPts val="2400"/>
              <a:buFont typeface="Arial"/>
              <a:buNone/>
            </a:pPr>
            <a:r>
              <a:t/>
            </a:r>
            <a:endParaRPr b="1" sz="2400" u="sng">
              <a:solidFill>
                <a:schemeClr val="dk1"/>
              </a:solidFill>
              <a:latin typeface="Calibri"/>
              <a:ea typeface="Calibri"/>
              <a:cs typeface="Calibri"/>
              <a:sym typeface="Calibri"/>
            </a:endParaRPr>
          </a:p>
        </p:txBody>
      </p:sp>
      <p:grpSp>
        <p:nvGrpSpPr>
          <p:cNvPr id="173" name="Google Shape;173;p6"/>
          <p:cNvGrpSpPr/>
          <p:nvPr/>
        </p:nvGrpSpPr>
        <p:grpSpPr>
          <a:xfrm>
            <a:off x="417638" y="1378512"/>
            <a:ext cx="8497762" cy="1000125"/>
            <a:chOff x="417638" y="1378512"/>
            <a:chExt cx="8745739" cy="1000125"/>
          </a:xfrm>
        </p:grpSpPr>
        <p:sp>
          <p:nvSpPr>
            <p:cNvPr id="174" name="Google Shape;174;p6"/>
            <p:cNvSpPr txBox="1"/>
            <p:nvPr/>
          </p:nvSpPr>
          <p:spPr>
            <a:xfrm>
              <a:off x="533400" y="1410262"/>
              <a:ext cx="4036500" cy="769500"/>
            </a:xfrm>
            <a:prstGeom prst="rect">
              <a:avLst/>
            </a:prstGeom>
            <a:noFill/>
            <a:ln>
              <a:noFill/>
            </a:ln>
          </p:spPr>
          <p:txBody>
            <a:bodyPr anchorCtr="0" anchor="t" bIns="45700" lIns="91425" spcFirstLastPara="1" rIns="91425" wrap="square" tIns="45700">
              <a:spAutoFit/>
            </a:bodyPr>
            <a:lstStyle/>
            <a:p>
              <a:pPr indent="-322263" lvl="0" marL="334963" marR="0" rtl="0" algn="l">
                <a:spcBef>
                  <a:spcPts val="0"/>
                </a:spcBef>
                <a:spcAft>
                  <a:spcPts val="0"/>
                </a:spcAft>
                <a:buClr>
                  <a:schemeClr val="dk1"/>
                </a:buClr>
                <a:buSzPts val="2200"/>
                <a:buFont typeface="Calibri"/>
                <a:buChar char="•"/>
              </a:pPr>
              <a:r>
                <a:rPr b="1" lang="en-US" sz="2200">
                  <a:solidFill>
                    <a:schemeClr val="dk1"/>
                  </a:solidFill>
                  <a:latin typeface="Calibri"/>
                  <a:ea typeface="Calibri"/>
                  <a:cs typeface="Calibri"/>
                  <a:sym typeface="Calibri"/>
                </a:rPr>
                <a:t>Eau chaude sanitaire (DHW)</a:t>
              </a:r>
              <a:endParaRPr b="1" sz="2200">
                <a:solidFill>
                  <a:schemeClr val="dk1"/>
                </a:solidFill>
                <a:latin typeface="Calibri"/>
                <a:ea typeface="Calibri"/>
                <a:cs typeface="Calibri"/>
                <a:sym typeface="Calibri"/>
              </a:endParaRPr>
            </a:p>
            <a:p>
              <a:pPr indent="-322263" lvl="0" marL="334963" marR="0" rtl="0" algn="l">
                <a:spcBef>
                  <a:spcPts val="0"/>
                </a:spcBef>
                <a:spcAft>
                  <a:spcPts val="0"/>
                </a:spcAft>
                <a:buClr>
                  <a:schemeClr val="dk1"/>
                </a:buClr>
                <a:buSzPts val="2200"/>
                <a:buFont typeface="Calibri"/>
                <a:buChar char="•"/>
              </a:pPr>
              <a:r>
                <a:rPr b="1" lang="en-US" sz="2200">
                  <a:solidFill>
                    <a:schemeClr val="dk1"/>
                  </a:solidFill>
                  <a:latin typeface="Calibri"/>
                  <a:ea typeface="Calibri"/>
                  <a:cs typeface="Calibri"/>
                  <a:sym typeface="Calibri"/>
                </a:rPr>
                <a:t>Chauffage Des Locaux</a:t>
              </a:r>
              <a:endParaRPr b="1" sz="2200">
                <a:solidFill>
                  <a:schemeClr val="dk1"/>
                </a:solidFill>
                <a:latin typeface="Calibri"/>
                <a:ea typeface="Calibri"/>
                <a:cs typeface="Calibri"/>
                <a:sym typeface="Calibri"/>
              </a:endParaRPr>
            </a:p>
          </p:txBody>
        </p:sp>
        <p:sp>
          <p:nvSpPr>
            <p:cNvPr id="175" name="Google Shape;175;p6"/>
            <p:cNvSpPr/>
            <p:nvPr/>
          </p:nvSpPr>
          <p:spPr>
            <a:xfrm>
              <a:off x="4817720" y="1378512"/>
              <a:ext cx="244475" cy="1000125"/>
            </a:xfrm>
            <a:prstGeom prst="rightBrace">
              <a:avLst>
                <a:gd fmla="val 34091" name="adj1"/>
                <a:gd fmla="val 50000" name="adj2"/>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rgbClr val="000000"/>
                </a:solidFill>
                <a:latin typeface="Arial"/>
                <a:ea typeface="Arial"/>
                <a:cs typeface="Arial"/>
                <a:sym typeface="Arial"/>
              </a:endParaRPr>
            </a:p>
          </p:txBody>
        </p:sp>
        <p:sp>
          <p:nvSpPr>
            <p:cNvPr id="176" name="Google Shape;176;p6"/>
            <p:cNvSpPr txBox="1"/>
            <p:nvPr/>
          </p:nvSpPr>
          <p:spPr>
            <a:xfrm>
              <a:off x="5100638" y="1595999"/>
              <a:ext cx="4062739" cy="461665"/>
            </a:xfrm>
            <a:prstGeom prst="rect">
              <a:avLst/>
            </a:prstGeom>
            <a:solidFill>
              <a:srgbClr val="FFC000"/>
            </a:solidFill>
            <a:ln>
              <a:noFill/>
            </a:ln>
            <a:effectLst>
              <a:outerShdw blurRad="44450" algn="ctr" dir="5400000" dist="27940">
                <a:srgbClr val="000000">
                  <a:alpha val="31764"/>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FF0000"/>
                  </a:solidFill>
                  <a:latin typeface="Arial"/>
                  <a:ea typeface="Arial"/>
                  <a:cs typeface="Arial"/>
                  <a:sym typeface="Arial"/>
                </a:rPr>
                <a:t>Systèmes solaires COMBI</a:t>
              </a:r>
              <a:endParaRPr b="1" sz="2400">
                <a:solidFill>
                  <a:srgbClr val="FF0000"/>
                </a:solidFill>
                <a:latin typeface="Arial"/>
                <a:ea typeface="Arial"/>
                <a:cs typeface="Arial"/>
                <a:sym typeface="Arial"/>
              </a:endParaRPr>
            </a:p>
          </p:txBody>
        </p:sp>
        <p:pic>
          <p:nvPicPr>
            <p:cNvPr id="177" name="Google Shape;177;p6"/>
            <p:cNvPicPr preferRelativeResize="0"/>
            <p:nvPr/>
          </p:nvPicPr>
          <p:blipFill rotWithShape="1">
            <a:blip r:embed="rId4">
              <a:alphaModFix/>
            </a:blip>
            <a:srcRect b="0" l="0" r="0" t="0"/>
            <a:stretch/>
          </p:blipFill>
          <p:spPr>
            <a:xfrm>
              <a:off x="417638" y="1448994"/>
              <a:ext cx="540000" cy="569303"/>
            </a:xfrm>
            <a:prstGeom prst="rect">
              <a:avLst/>
            </a:prstGeom>
            <a:noFill/>
            <a:ln>
              <a:noFill/>
            </a:ln>
          </p:spPr>
        </p:pic>
        <p:pic>
          <p:nvPicPr>
            <p:cNvPr id="178" name="Google Shape;178;p6"/>
            <p:cNvPicPr preferRelativeResize="0"/>
            <p:nvPr/>
          </p:nvPicPr>
          <p:blipFill rotWithShape="1">
            <a:blip r:embed="rId4">
              <a:alphaModFix/>
            </a:blip>
            <a:srcRect b="0" l="0" r="0" t="0"/>
            <a:stretch/>
          </p:blipFill>
          <p:spPr>
            <a:xfrm>
              <a:off x="417638" y="1799809"/>
              <a:ext cx="540000" cy="569303"/>
            </a:xfrm>
            <a:prstGeom prst="rect">
              <a:avLst/>
            </a:prstGeom>
            <a:noFill/>
            <a:ln>
              <a:noFill/>
            </a:ln>
          </p:spPr>
        </p:pic>
      </p:grpSp>
      <p:sp>
        <p:nvSpPr>
          <p:cNvPr id="179" name="Google Shape;179;p6"/>
          <p:cNvSpPr txBox="1"/>
          <p:nvPr/>
        </p:nvSpPr>
        <p:spPr>
          <a:xfrm>
            <a:off x="1142753" y="4307713"/>
            <a:ext cx="4885514"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chemeClr val="dk1"/>
                </a:solidFill>
                <a:latin typeface="Calibri"/>
                <a:ea typeface="Calibri"/>
                <a:cs typeface="Calibri"/>
                <a:sym typeface="Calibri"/>
              </a:rPr>
              <a:t>Grèce : 60% de la DWH</a:t>
            </a:r>
            <a:endParaRPr b="1" sz="1600">
              <a:solidFill>
                <a:schemeClr val="dk1"/>
              </a:solidFill>
              <a:latin typeface="Calibri"/>
              <a:ea typeface="Calibri"/>
              <a:cs typeface="Calibri"/>
              <a:sym typeface="Calibri"/>
            </a:endParaRPr>
          </a:p>
          <a:p>
            <a:pPr indent="0" lvl="0" marL="0" marR="0" rtl="0" algn="l">
              <a:spcBef>
                <a:spcPts val="0"/>
              </a:spcBef>
              <a:spcAft>
                <a:spcPts val="0"/>
              </a:spcAft>
              <a:buNone/>
            </a:pPr>
            <a:r>
              <a:rPr b="1" lang="en-US" sz="1600">
                <a:solidFill>
                  <a:schemeClr val="dk1"/>
                </a:solidFill>
                <a:latin typeface="Calibri"/>
                <a:ea typeface="Calibri"/>
                <a:cs typeface="Calibri"/>
                <a:sym typeface="Calibri"/>
              </a:rPr>
              <a:t>Irlande : 10kWh/m</a:t>
            </a:r>
            <a:r>
              <a:rPr b="1" baseline="30000" lang="en-US" sz="1600">
                <a:solidFill>
                  <a:schemeClr val="dk1"/>
                </a:solidFill>
                <a:latin typeface="Calibri"/>
                <a:ea typeface="Calibri"/>
                <a:cs typeface="Calibri"/>
                <a:sym typeface="Calibri"/>
              </a:rPr>
              <a:t>2</a:t>
            </a:r>
            <a:r>
              <a:rPr b="1" lang="en-US" sz="1600">
                <a:solidFill>
                  <a:schemeClr val="dk1"/>
                </a:solidFill>
                <a:latin typeface="Calibri"/>
                <a:ea typeface="Calibri"/>
                <a:cs typeface="Calibri"/>
                <a:sym typeface="Calibri"/>
              </a:rPr>
              <a:t> surface au sol de RES</a:t>
            </a:r>
            <a:endParaRPr/>
          </a:p>
          <a:p>
            <a:pPr indent="0" lvl="0" marL="0" marR="0" rtl="0" algn="l">
              <a:spcBef>
                <a:spcPts val="0"/>
              </a:spcBef>
              <a:spcAft>
                <a:spcPts val="0"/>
              </a:spcAft>
              <a:buNone/>
            </a:pPr>
            <a:r>
              <a:rPr b="1" lang="en-US" sz="1600">
                <a:solidFill>
                  <a:schemeClr val="dk1"/>
                </a:solidFill>
                <a:latin typeface="Calibri"/>
                <a:ea typeface="Calibri"/>
                <a:cs typeface="Calibri"/>
                <a:sym typeface="Calibri"/>
              </a:rPr>
              <a:t>Portugal : 1m</a:t>
            </a:r>
            <a:r>
              <a:rPr b="1" baseline="30000" lang="en-US" sz="1600">
                <a:solidFill>
                  <a:schemeClr val="dk1"/>
                </a:solidFill>
                <a:latin typeface="Calibri"/>
                <a:ea typeface="Calibri"/>
                <a:cs typeface="Calibri"/>
                <a:sym typeface="Calibri"/>
              </a:rPr>
              <a:t>2</a:t>
            </a:r>
            <a:r>
              <a:rPr b="1" lang="en-US" sz="1600">
                <a:solidFill>
                  <a:schemeClr val="dk1"/>
                </a:solidFill>
                <a:latin typeface="Calibri"/>
                <a:ea typeface="Calibri"/>
                <a:cs typeface="Calibri"/>
                <a:sym typeface="Calibri"/>
              </a:rPr>
              <a:t> de capteur solaire/utilisateur pour DWH</a:t>
            </a:r>
            <a:endParaRPr/>
          </a:p>
          <a:p>
            <a:pPr indent="0" lvl="0" marL="0" marR="0" rtl="0" algn="l">
              <a:spcBef>
                <a:spcPts val="0"/>
              </a:spcBef>
              <a:spcAft>
                <a:spcPts val="0"/>
              </a:spcAft>
              <a:buNone/>
            </a:pPr>
            <a:r>
              <a:rPr b="1" lang="en-US" sz="1600">
                <a:solidFill>
                  <a:schemeClr val="dk1"/>
                </a:solidFill>
                <a:latin typeface="Calibri"/>
                <a:ea typeface="Calibri"/>
                <a:cs typeface="Calibri"/>
                <a:sym typeface="Calibri"/>
              </a:rPr>
              <a:t>Espagne : 30-70% de la DWH </a:t>
            </a:r>
            <a:endParaRPr/>
          </a:p>
          <a:p>
            <a:pPr indent="0" lvl="0" marL="0" marR="0" rtl="0" algn="l">
              <a:spcBef>
                <a:spcPts val="0"/>
              </a:spcBef>
              <a:spcAft>
                <a:spcPts val="0"/>
              </a:spcAft>
              <a:buNone/>
            </a:pPr>
            <a:r>
              <a:rPr b="1" lang="en-US" sz="1600">
                <a:solidFill>
                  <a:schemeClr val="dk1"/>
                </a:solidFill>
                <a:latin typeface="Calibri"/>
                <a:ea typeface="Calibri"/>
                <a:cs typeface="Calibri"/>
                <a:sym typeface="Calibri"/>
              </a:rPr>
              <a:t>Suisse : 20% de SH </a:t>
            </a:r>
            <a:endParaRPr b="1" sz="1600">
              <a:solidFill>
                <a:schemeClr val="dk1"/>
              </a:solidFill>
              <a:latin typeface="Calibri"/>
              <a:ea typeface="Calibri"/>
              <a:cs typeface="Calibri"/>
              <a:sym typeface="Calibri"/>
            </a:endParaRPr>
          </a:p>
        </p:txBody>
      </p:sp>
      <p:pic>
        <p:nvPicPr>
          <p:cNvPr id="180" name="Google Shape;180;p6"/>
          <p:cNvPicPr preferRelativeResize="0"/>
          <p:nvPr/>
        </p:nvPicPr>
        <p:blipFill rotWithShape="1">
          <a:blip r:embed="rId5">
            <a:alphaModFix/>
          </a:blip>
          <a:srcRect b="0" l="0" r="0" t="0"/>
          <a:stretch/>
        </p:blipFill>
        <p:spPr>
          <a:xfrm>
            <a:off x="807252" y="4176930"/>
            <a:ext cx="402371" cy="170740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7"/>
          <p:cNvSpPr txBox="1"/>
          <p:nvPr>
            <p:ph idx="12" type="sldNum"/>
          </p:nvPr>
        </p:nvSpPr>
        <p:spPr>
          <a:xfrm>
            <a:off x="7010400" y="6591300"/>
            <a:ext cx="2133600" cy="2667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186" name="Google Shape;186;p7"/>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sz="2000"/>
              <a:t>B.3.1 - PART DES ÉNERGIES RENOUVELABLES SUR SITE DANS LA CONSOMMATION TOTALE FINALE D'ÉNERGIE THERMIQUE POUR LES OPERATIONS IMMOBILIERES</a:t>
            </a:r>
            <a:endParaRPr sz="2000"/>
          </a:p>
        </p:txBody>
      </p:sp>
      <p:sp>
        <p:nvSpPr>
          <p:cNvPr id="187" name="Google Shape;187;p7"/>
          <p:cNvSpPr txBox="1"/>
          <p:nvPr/>
        </p:nvSpPr>
        <p:spPr>
          <a:xfrm>
            <a:off x="268224" y="749808"/>
            <a:ext cx="7840606" cy="529777"/>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lang="en-US" sz="2400" u="sng">
                <a:solidFill>
                  <a:schemeClr val="dk1"/>
                </a:solidFill>
                <a:latin typeface="Calibri"/>
                <a:ea typeface="Calibri"/>
                <a:cs typeface="Calibri"/>
                <a:sym typeface="Calibri"/>
              </a:rPr>
              <a:t>CONTEXTE</a:t>
            </a:r>
            <a:endParaRPr sz="2400">
              <a:solidFill>
                <a:schemeClr val="dk1"/>
              </a:solidFill>
              <a:latin typeface="Calibri"/>
              <a:ea typeface="Calibri"/>
              <a:cs typeface="Calibri"/>
              <a:sym typeface="Calibri"/>
            </a:endParaRPr>
          </a:p>
        </p:txBody>
      </p:sp>
      <p:sp>
        <p:nvSpPr>
          <p:cNvPr id="188" name="Google Shape;188;p7"/>
          <p:cNvSpPr txBox="1"/>
          <p:nvPr/>
        </p:nvSpPr>
        <p:spPr>
          <a:xfrm>
            <a:off x="1079519" y="4835729"/>
            <a:ext cx="5915641" cy="1092607"/>
          </a:xfrm>
          <a:prstGeom prst="rect">
            <a:avLst/>
          </a:prstGeom>
          <a:noFill/>
          <a:ln>
            <a:noFill/>
          </a:ln>
        </p:spPr>
        <p:txBody>
          <a:bodyPr anchorCtr="0" anchor="t" bIns="45700" lIns="91425" spcFirstLastPara="1" rIns="91425" wrap="square" tIns="45700">
            <a:spAutoFit/>
          </a:bodyPr>
          <a:lstStyle/>
          <a:p>
            <a:pPr indent="0" lvl="0" marL="738188" marR="0" rtl="0" algn="l">
              <a:spcBef>
                <a:spcPts val="0"/>
              </a:spcBef>
              <a:spcAft>
                <a:spcPts val="0"/>
              </a:spcAft>
              <a:buNone/>
            </a:pPr>
            <a:r>
              <a:rPr b="1" i="1" lang="en-US" sz="2000">
                <a:solidFill>
                  <a:schemeClr val="dk1"/>
                </a:solidFill>
                <a:latin typeface="Calibri"/>
                <a:ea typeface="Calibri"/>
                <a:cs typeface="Calibri"/>
                <a:sym typeface="Calibri"/>
              </a:rPr>
              <a:t>Pratique courante</a:t>
            </a:r>
            <a:endParaRPr/>
          </a:p>
          <a:p>
            <a:pPr indent="0" lvl="0" marL="0" marR="0" rtl="0" algn="l">
              <a:spcBef>
                <a:spcPts val="600"/>
              </a:spcBef>
              <a:spcAft>
                <a:spcPts val="0"/>
              </a:spcAft>
              <a:buNone/>
            </a:pPr>
            <a:r>
              <a:rPr i="1" lang="en-US" sz="2000">
                <a:solidFill>
                  <a:schemeClr val="dk1"/>
                </a:solidFill>
                <a:latin typeface="Calibri"/>
                <a:ea typeface="Calibri"/>
                <a:cs typeface="Calibri"/>
                <a:sym typeface="Calibri"/>
              </a:rPr>
              <a:t>Surface du capteur solaire : 3,6 m</a:t>
            </a:r>
            <a:r>
              <a:rPr baseline="30000" i="1" lang="en-US" sz="2000">
                <a:solidFill>
                  <a:schemeClr val="dk1"/>
                </a:solidFill>
                <a:latin typeface="Calibri"/>
                <a:ea typeface="Calibri"/>
                <a:cs typeface="Calibri"/>
                <a:sym typeface="Calibri"/>
              </a:rPr>
              <a:t>2</a:t>
            </a:r>
            <a:r>
              <a:rPr i="1" lang="en-US" sz="2000">
                <a:solidFill>
                  <a:schemeClr val="dk1"/>
                </a:solidFill>
                <a:latin typeface="Calibri"/>
                <a:ea typeface="Calibri"/>
                <a:cs typeface="Calibri"/>
                <a:sym typeface="Calibri"/>
              </a:rPr>
              <a:t>/</a:t>
            </a:r>
            <a:r>
              <a:rPr baseline="-25000" i="1" lang="en-US" sz="2000">
                <a:solidFill>
                  <a:schemeClr val="dk1"/>
                </a:solidFill>
                <a:latin typeface="Calibri"/>
                <a:ea typeface="Calibri"/>
                <a:cs typeface="Calibri"/>
                <a:sym typeface="Calibri"/>
              </a:rPr>
              <a:t>kWc</a:t>
            </a:r>
            <a:r>
              <a:rPr i="1" lang="en-US" sz="2000">
                <a:solidFill>
                  <a:schemeClr val="dk1"/>
                </a:solidFill>
                <a:latin typeface="Calibri"/>
                <a:ea typeface="Calibri"/>
                <a:cs typeface="Calibri"/>
                <a:sym typeface="Calibri"/>
              </a:rPr>
              <a:t>    </a:t>
            </a:r>
            <a:endParaRPr i="1" sz="2000">
              <a:solidFill>
                <a:schemeClr val="dk1"/>
              </a:solidFill>
              <a:latin typeface="Calibri"/>
              <a:ea typeface="Calibri"/>
              <a:cs typeface="Calibri"/>
              <a:sym typeface="Calibri"/>
            </a:endParaRPr>
          </a:p>
          <a:p>
            <a:pPr indent="0" lvl="0" marL="0" marR="0" rtl="0" algn="l">
              <a:spcBef>
                <a:spcPts val="0"/>
              </a:spcBef>
              <a:spcAft>
                <a:spcPts val="0"/>
              </a:spcAft>
              <a:buNone/>
            </a:pPr>
            <a:r>
              <a:rPr i="1" lang="en-US" sz="2000">
                <a:solidFill>
                  <a:schemeClr val="dk1"/>
                </a:solidFill>
                <a:latin typeface="Calibri"/>
                <a:ea typeface="Calibri"/>
                <a:cs typeface="Calibri"/>
                <a:sym typeface="Calibri"/>
              </a:rPr>
              <a:t>Consommation d'énergie auxiliaire : 0,255 </a:t>
            </a:r>
            <a:r>
              <a:rPr baseline="-25000" i="1" lang="en-US" sz="2000">
                <a:solidFill>
                  <a:schemeClr val="dk1"/>
                </a:solidFill>
                <a:latin typeface="Calibri"/>
                <a:ea typeface="Calibri"/>
                <a:cs typeface="Calibri"/>
                <a:sym typeface="Calibri"/>
              </a:rPr>
              <a:t>kWhe</a:t>
            </a:r>
            <a:r>
              <a:rPr i="1" lang="en-US" sz="2000">
                <a:solidFill>
                  <a:schemeClr val="dk1"/>
                </a:solidFill>
                <a:latin typeface="Calibri"/>
                <a:ea typeface="Calibri"/>
                <a:cs typeface="Calibri"/>
                <a:sym typeface="Calibri"/>
              </a:rPr>
              <a:t>/</a:t>
            </a:r>
            <a:r>
              <a:rPr baseline="-25000" i="1" lang="en-US" sz="2000">
                <a:solidFill>
                  <a:schemeClr val="dk1"/>
                </a:solidFill>
                <a:latin typeface="Calibri"/>
                <a:ea typeface="Calibri"/>
                <a:cs typeface="Calibri"/>
                <a:sym typeface="Calibri"/>
              </a:rPr>
              <a:t>kWhc</a:t>
            </a:r>
            <a:endParaRPr baseline="-25000" i="1" sz="2000">
              <a:solidFill>
                <a:schemeClr val="dk1"/>
              </a:solidFill>
              <a:latin typeface="Calibri"/>
              <a:ea typeface="Calibri"/>
              <a:cs typeface="Calibri"/>
              <a:sym typeface="Calibri"/>
            </a:endParaRPr>
          </a:p>
        </p:txBody>
      </p:sp>
      <p:sp>
        <p:nvSpPr>
          <p:cNvPr id="189" name="Google Shape;189;p7"/>
          <p:cNvSpPr txBox="1"/>
          <p:nvPr/>
        </p:nvSpPr>
        <p:spPr>
          <a:xfrm>
            <a:off x="533399" y="2319797"/>
            <a:ext cx="3399173" cy="2616101"/>
          </a:xfrm>
          <a:prstGeom prst="rect">
            <a:avLst/>
          </a:prstGeom>
          <a:noFill/>
          <a:ln>
            <a:noFill/>
          </a:ln>
        </p:spPr>
        <p:txBody>
          <a:bodyPr anchorCtr="0" anchor="t" bIns="45700" lIns="91425" spcFirstLastPara="1" rIns="91425" wrap="square" tIns="45700">
            <a:spAutoFit/>
          </a:bodyPr>
          <a:lstStyle/>
          <a:p>
            <a:pPr indent="-265113" lvl="0" marL="265113" marR="0" rtl="0" algn="l">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Capteurs solaires</a:t>
            </a:r>
            <a:endParaRPr/>
          </a:p>
          <a:p>
            <a:pPr indent="-265113" lvl="0" marL="265113" marR="0" rtl="0" algn="l">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Stockage De Chaleur</a:t>
            </a:r>
            <a:endParaRPr/>
          </a:p>
          <a:p>
            <a:pPr indent="-265113" lvl="0" marL="265113" marR="0" rtl="0" algn="l">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Répartition De La Chaleur</a:t>
            </a:r>
            <a:endParaRPr/>
          </a:p>
          <a:p>
            <a:pPr indent="-265113" lvl="0" marL="265113" marR="0" rtl="0" algn="l">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Unité de refroidissement à entraînement thermique</a:t>
            </a:r>
            <a:endParaRPr/>
          </a:p>
          <a:p>
            <a:pPr indent="-265113" lvl="0" marL="265113" marR="0" rtl="0" algn="l">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Stockage à froid (en option)</a:t>
            </a:r>
            <a:endParaRPr/>
          </a:p>
          <a:p>
            <a:pPr indent="-265113" lvl="0" marL="265113" marR="0" rtl="0" algn="l">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Système De Climatisation </a:t>
            </a:r>
            <a:endParaRPr/>
          </a:p>
          <a:p>
            <a:pPr indent="-265113" lvl="0" marL="265113" marR="0" rtl="0" algn="l">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Distribution À Froid</a:t>
            </a:r>
            <a:endParaRPr/>
          </a:p>
          <a:p>
            <a:pPr indent="-265113" lvl="0" marL="265113" marR="0" rtl="0" algn="l">
              <a:spcBef>
                <a:spcPts val="0"/>
              </a:spcBef>
              <a:spcAft>
                <a:spcPts val="0"/>
              </a:spcAft>
              <a:buClr>
                <a:schemeClr val="dk1"/>
              </a:buClr>
              <a:buSzPts val="1800"/>
              <a:buFont typeface="Calibri"/>
              <a:buChar char="•"/>
            </a:pPr>
            <a:r>
              <a:rPr b="1" lang="en-US" sz="1800">
                <a:solidFill>
                  <a:schemeClr val="dk1"/>
                </a:solidFill>
                <a:latin typeface="Calibri"/>
                <a:ea typeface="Calibri"/>
                <a:cs typeface="Calibri"/>
                <a:sym typeface="Calibri"/>
              </a:rPr>
              <a:t>Auxiliaire (sauvegarde) </a:t>
            </a:r>
            <a:endParaRPr/>
          </a:p>
        </p:txBody>
      </p:sp>
      <p:pic>
        <p:nvPicPr>
          <p:cNvPr id="190" name="Google Shape;190;p7"/>
          <p:cNvPicPr preferRelativeResize="0"/>
          <p:nvPr/>
        </p:nvPicPr>
        <p:blipFill rotWithShape="1">
          <a:blip r:embed="rId3">
            <a:alphaModFix/>
          </a:blip>
          <a:srcRect b="0" l="0" r="0" t="0"/>
          <a:stretch/>
        </p:blipFill>
        <p:spPr>
          <a:xfrm>
            <a:off x="350198" y="5116659"/>
            <a:ext cx="643099" cy="650710"/>
          </a:xfrm>
          <a:prstGeom prst="rect">
            <a:avLst/>
          </a:prstGeom>
          <a:noFill/>
          <a:ln>
            <a:noFill/>
          </a:ln>
        </p:spPr>
      </p:pic>
      <p:sp>
        <p:nvSpPr>
          <p:cNvPr id="191" name="Google Shape;191;p7"/>
          <p:cNvSpPr txBox="1"/>
          <p:nvPr/>
        </p:nvSpPr>
        <p:spPr>
          <a:xfrm>
            <a:off x="5003800" y="1969383"/>
            <a:ext cx="385763" cy="457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008000"/>
                </a:solidFill>
                <a:latin typeface="Arial Black"/>
                <a:ea typeface="Arial Black"/>
                <a:cs typeface="Arial Black"/>
                <a:sym typeface="Arial Black"/>
              </a:rPr>
              <a:t>+</a:t>
            </a:r>
            <a:endParaRPr/>
          </a:p>
        </p:txBody>
      </p:sp>
      <p:sp>
        <p:nvSpPr>
          <p:cNvPr id="192" name="Google Shape;192;p7"/>
          <p:cNvSpPr/>
          <p:nvPr/>
        </p:nvSpPr>
        <p:spPr>
          <a:xfrm>
            <a:off x="6537324" y="1255008"/>
            <a:ext cx="333375" cy="1446212"/>
          </a:xfrm>
          <a:prstGeom prst="rightBrace">
            <a:avLst>
              <a:gd fmla="val 36151" name="adj1"/>
              <a:gd fmla="val 50000" name="adj2"/>
            </a:avLst>
          </a:prstGeom>
          <a:noFill/>
          <a:ln cap="flat" cmpd="sng" w="25400">
            <a:solidFill>
              <a:srgbClr val="00FFF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93" name="Google Shape;193;p7"/>
          <p:cNvSpPr txBox="1"/>
          <p:nvPr/>
        </p:nvSpPr>
        <p:spPr>
          <a:xfrm>
            <a:off x="6884987" y="1751895"/>
            <a:ext cx="2133918" cy="461665"/>
          </a:xfrm>
          <a:prstGeom prst="rect">
            <a:avLst/>
          </a:prstGeom>
          <a:solidFill>
            <a:srgbClr val="66FF33"/>
          </a:solidFill>
          <a:ln>
            <a:noFill/>
          </a:ln>
          <a:effectLst>
            <a:outerShdw blurRad="44450" algn="ctr" dir="5400000" dist="27940">
              <a:srgbClr val="000000">
                <a:alpha val="31764"/>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FF3300"/>
                </a:solidFill>
                <a:latin typeface="Arial"/>
                <a:ea typeface="Arial"/>
                <a:cs typeface="Arial"/>
                <a:sym typeface="Arial"/>
              </a:rPr>
              <a:t>COMBI</a:t>
            </a:r>
            <a:r>
              <a:rPr b="1" lang="en-US" sz="2400">
                <a:solidFill>
                  <a:srgbClr val="008000"/>
                </a:solidFill>
                <a:latin typeface="Arial"/>
                <a:ea typeface="Arial"/>
                <a:cs typeface="Arial"/>
                <a:sym typeface="Arial"/>
              </a:rPr>
              <a:t>-PLUS</a:t>
            </a:r>
            <a:endParaRPr b="1" sz="2400">
              <a:solidFill>
                <a:srgbClr val="008000"/>
              </a:solidFill>
              <a:latin typeface="Arial"/>
              <a:ea typeface="Arial"/>
              <a:cs typeface="Arial"/>
              <a:sym typeface="Arial"/>
            </a:endParaRPr>
          </a:p>
        </p:txBody>
      </p:sp>
      <p:sp>
        <p:nvSpPr>
          <p:cNvPr id="194" name="Google Shape;194;p7"/>
          <p:cNvSpPr txBox="1"/>
          <p:nvPr/>
        </p:nvSpPr>
        <p:spPr>
          <a:xfrm>
            <a:off x="4029075" y="2363083"/>
            <a:ext cx="2520562" cy="461665"/>
          </a:xfrm>
          <a:prstGeom prst="rect">
            <a:avLst/>
          </a:prstGeom>
          <a:noFill/>
          <a:ln>
            <a:noFill/>
          </a:ln>
        </p:spPr>
        <p:txBody>
          <a:bodyPr anchorCtr="0" anchor="t" bIns="45700" lIns="91425" spcFirstLastPara="1" rIns="91425" wrap="square" tIns="45700">
            <a:spAutoFit/>
          </a:bodyPr>
          <a:lstStyle/>
          <a:p>
            <a:pPr indent="-334963" lvl="0" marL="334963" marR="0" rtl="0" algn="l">
              <a:spcBef>
                <a:spcPts val="0"/>
              </a:spcBef>
              <a:spcAft>
                <a:spcPts val="0"/>
              </a:spcAft>
              <a:buClr>
                <a:srgbClr val="008000"/>
              </a:buClr>
              <a:buSzPts val="2400"/>
              <a:buFont typeface="Arial"/>
              <a:buChar char="•"/>
            </a:pPr>
            <a:r>
              <a:rPr b="1" lang="en-US" sz="2400">
                <a:solidFill>
                  <a:srgbClr val="008000"/>
                </a:solidFill>
                <a:latin typeface="Arial"/>
                <a:ea typeface="Arial"/>
                <a:cs typeface="Arial"/>
                <a:sym typeface="Arial"/>
              </a:rPr>
              <a:t>Refroidissement solaire</a:t>
            </a:r>
            <a:endParaRPr b="1" sz="2400">
              <a:solidFill>
                <a:srgbClr val="008000"/>
              </a:solidFill>
              <a:latin typeface="Arial"/>
              <a:ea typeface="Arial"/>
              <a:cs typeface="Arial"/>
              <a:sym typeface="Arial"/>
            </a:endParaRPr>
          </a:p>
        </p:txBody>
      </p:sp>
      <p:sp>
        <p:nvSpPr>
          <p:cNvPr id="195" name="Google Shape;195;p7"/>
          <p:cNvSpPr txBox="1"/>
          <p:nvPr/>
        </p:nvSpPr>
        <p:spPr>
          <a:xfrm>
            <a:off x="487680" y="1225798"/>
            <a:ext cx="2251257" cy="1200329"/>
          </a:xfrm>
          <a:prstGeom prst="rect">
            <a:avLst/>
          </a:prstGeom>
          <a:noFill/>
          <a:ln>
            <a:noFill/>
          </a:ln>
        </p:spPr>
        <p:txBody>
          <a:bodyPr anchorCtr="0" anchor="t" bIns="45700" lIns="91425" spcFirstLastPara="1" rIns="91425" wrap="square" tIns="45700">
            <a:spAutoFit/>
          </a:bodyPr>
          <a:lstStyle/>
          <a:p>
            <a:pPr indent="-334963" lvl="0" marL="334963" marR="0" rtl="0" algn="l">
              <a:spcBef>
                <a:spcPts val="0"/>
              </a:spcBef>
              <a:spcAft>
                <a:spcPts val="0"/>
              </a:spcAft>
              <a:buClr>
                <a:schemeClr val="dk1"/>
              </a:buClr>
              <a:buSzPts val="2400"/>
              <a:buFont typeface="Arial"/>
              <a:buChar char="•"/>
            </a:pPr>
            <a:r>
              <a:rPr b="1" lang="en-US" sz="2400">
                <a:solidFill>
                  <a:schemeClr val="dk1"/>
                </a:solidFill>
                <a:latin typeface="Arial"/>
                <a:ea typeface="Arial"/>
                <a:cs typeface="Arial"/>
                <a:sym typeface="Arial"/>
              </a:rPr>
              <a:t>DHW</a:t>
            </a:r>
            <a:endParaRPr b="1" sz="2400">
              <a:solidFill>
                <a:schemeClr val="dk1"/>
              </a:solidFill>
              <a:latin typeface="Arial"/>
              <a:ea typeface="Arial"/>
              <a:cs typeface="Arial"/>
              <a:sym typeface="Arial"/>
            </a:endParaRPr>
          </a:p>
          <a:p>
            <a:pPr indent="-334963" lvl="0" marL="334963" marR="0" rtl="0" algn="l">
              <a:spcBef>
                <a:spcPts val="0"/>
              </a:spcBef>
              <a:spcAft>
                <a:spcPts val="0"/>
              </a:spcAft>
              <a:buClr>
                <a:schemeClr val="dk1"/>
              </a:buClr>
              <a:buSzPts val="2400"/>
              <a:buFont typeface="Arial"/>
              <a:buChar char="•"/>
            </a:pPr>
            <a:r>
              <a:rPr b="1" lang="en-US" sz="2400">
                <a:solidFill>
                  <a:schemeClr val="dk1"/>
                </a:solidFill>
                <a:latin typeface="Arial"/>
                <a:ea typeface="Arial"/>
                <a:cs typeface="Arial"/>
                <a:sym typeface="Arial"/>
              </a:rPr>
              <a:t>Chauffage </a:t>
            </a:r>
            <a:endParaRPr/>
          </a:p>
          <a:p>
            <a:pPr indent="-334963" lvl="0" marL="334963" marR="0" rtl="0" algn="l">
              <a:spcBef>
                <a:spcPts val="0"/>
              </a:spcBef>
              <a:spcAft>
                <a:spcPts val="0"/>
              </a:spcAft>
              <a:buClr>
                <a:schemeClr val="dk1"/>
              </a:buClr>
              <a:buSzPts val="2400"/>
              <a:buFont typeface="Arial"/>
              <a:buChar char="•"/>
            </a:pPr>
            <a:r>
              <a:rPr b="1" lang="en-US" sz="2400">
                <a:solidFill>
                  <a:schemeClr val="dk1"/>
                </a:solidFill>
                <a:latin typeface="Arial"/>
                <a:ea typeface="Arial"/>
                <a:cs typeface="Arial"/>
                <a:sym typeface="Arial"/>
              </a:rPr>
              <a:t>Des Locaux</a:t>
            </a:r>
            <a:endParaRPr b="1" sz="2400">
              <a:solidFill>
                <a:schemeClr val="dk1"/>
              </a:solidFill>
              <a:latin typeface="Arial"/>
              <a:ea typeface="Arial"/>
              <a:cs typeface="Arial"/>
              <a:sym typeface="Arial"/>
            </a:endParaRPr>
          </a:p>
        </p:txBody>
      </p:sp>
      <p:sp>
        <p:nvSpPr>
          <p:cNvPr id="196" name="Google Shape;196;p7"/>
          <p:cNvSpPr/>
          <p:nvPr/>
        </p:nvSpPr>
        <p:spPr>
          <a:xfrm>
            <a:off x="2971800" y="1255008"/>
            <a:ext cx="244475" cy="1000125"/>
          </a:xfrm>
          <a:prstGeom prst="rightBrace">
            <a:avLst>
              <a:gd fmla="val 34091" name="adj1"/>
              <a:gd fmla="val 50000" name="adj2"/>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97" name="Google Shape;197;p7"/>
          <p:cNvSpPr txBox="1"/>
          <p:nvPr/>
        </p:nvSpPr>
        <p:spPr>
          <a:xfrm>
            <a:off x="3211477" y="1472495"/>
            <a:ext cx="3345788" cy="400110"/>
          </a:xfrm>
          <a:prstGeom prst="rect">
            <a:avLst/>
          </a:prstGeom>
          <a:solidFill>
            <a:srgbClr val="FFC000"/>
          </a:solidFill>
          <a:ln>
            <a:noFill/>
          </a:ln>
          <a:effectLst>
            <a:outerShdw blurRad="44450" algn="ctr" dir="5400000" dist="27940">
              <a:srgbClr val="000000">
                <a:alpha val="31764"/>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rgbClr val="FF0000"/>
                </a:solidFill>
                <a:latin typeface="Arial"/>
                <a:ea typeface="Arial"/>
                <a:cs typeface="Arial"/>
                <a:sym typeface="Arial"/>
              </a:rPr>
              <a:t>Systèmes solaires COMBI</a:t>
            </a:r>
            <a:endParaRPr b="1" sz="2000">
              <a:solidFill>
                <a:srgbClr val="FF0000"/>
              </a:solidFill>
              <a:latin typeface="Arial"/>
              <a:ea typeface="Arial"/>
              <a:cs typeface="Arial"/>
              <a:sym typeface="Arial"/>
            </a:endParaRPr>
          </a:p>
        </p:txBody>
      </p:sp>
      <p:pic>
        <p:nvPicPr>
          <p:cNvPr id="198" name="Google Shape;198;p7"/>
          <p:cNvPicPr preferRelativeResize="0"/>
          <p:nvPr/>
        </p:nvPicPr>
        <p:blipFill rotWithShape="1">
          <a:blip r:embed="rId4">
            <a:alphaModFix/>
          </a:blip>
          <a:srcRect b="0" l="0" r="0" t="0"/>
          <a:stretch/>
        </p:blipFill>
        <p:spPr>
          <a:xfrm>
            <a:off x="417638" y="1203570"/>
            <a:ext cx="540000" cy="569303"/>
          </a:xfrm>
          <a:prstGeom prst="rect">
            <a:avLst/>
          </a:prstGeom>
          <a:noFill/>
          <a:ln>
            <a:noFill/>
          </a:ln>
        </p:spPr>
      </p:pic>
      <p:pic>
        <p:nvPicPr>
          <p:cNvPr id="199" name="Google Shape;199;p7"/>
          <p:cNvPicPr preferRelativeResize="0"/>
          <p:nvPr/>
        </p:nvPicPr>
        <p:blipFill rotWithShape="1">
          <a:blip r:embed="rId4">
            <a:alphaModFix/>
          </a:blip>
          <a:srcRect b="0" l="0" r="0" t="0"/>
          <a:stretch/>
        </p:blipFill>
        <p:spPr>
          <a:xfrm>
            <a:off x="402398" y="1569625"/>
            <a:ext cx="540000" cy="569303"/>
          </a:xfrm>
          <a:prstGeom prst="rect">
            <a:avLst/>
          </a:prstGeom>
          <a:noFill/>
          <a:ln>
            <a:noFill/>
          </a:ln>
        </p:spPr>
      </p:pic>
      <p:pic>
        <p:nvPicPr>
          <p:cNvPr id="200" name="Google Shape;200;p7"/>
          <p:cNvPicPr preferRelativeResize="0"/>
          <p:nvPr/>
        </p:nvPicPr>
        <p:blipFill rotWithShape="1">
          <a:blip r:embed="rId4">
            <a:alphaModFix/>
          </a:blip>
          <a:srcRect b="0" l="0" r="0" t="0"/>
          <a:stretch/>
        </p:blipFill>
        <p:spPr>
          <a:xfrm>
            <a:off x="3886200" y="2390682"/>
            <a:ext cx="540000" cy="569303"/>
          </a:xfrm>
          <a:prstGeom prst="rect">
            <a:avLst/>
          </a:prstGeom>
          <a:noFill/>
          <a:ln>
            <a:noFill/>
          </a:ln>
        </p:spPr>
      </p:pic>
      <p:pic>
        <p:nvPicPr>
          <p:cNvPr id="201" name="Google Shape;201;p7"/>
          <p:cNvPicPr preferRelativeResize="0"/>
          <p:nvPr/>
        </p:nvPicPr>
        <p:blipFill rotWithShape="1">
          <a:blip r:embed="rId5">
            <a:alphaModFix/>
          </a:blip>
          <a:srcRect b="0" l="0" r="0" t="0"/>
          <a:stretch/>
        </p:blipFill>
        <p:spPr>
          <a:xfrm>
            <a:off x="5289356" y="2959985"/>
            <a:ext cx="3694009" cy="223227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8"/>
          <p:cNvSpPr txBox="1"/>
          <p:nvPr>
            <p:ph idx="12" type="sldNum"/>
          </p:nvPr>
        </p:nvSpPr>
        <p:spPr>
          <a:xfrm>
            <a:off x="7010400" y="6581775"/>
            <a:ext cx="2133600" cy="2762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sp>
        <p:nvSpPr>
          <p:cNvPr id="207" name="Google Shape;207;p8"/>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sz="2000"/>
              <a:t>B.3.1 - PART DES ÉNERGIES RENOUVELABLES SUR SITE DANS LA CONSOMMATION TOTALE FINALE D'ÉNERGIE THERMIQUE POUR LES OPERATIONS IMMOBILIERES</a:t>
            </a:r>
            <a:endParaRPr sz="2000"/>
          </a:p>
        </p:txBody>
      </p:sp>
      <p:sp>
        <p:nvSpPr>
          <p:cNvPr id="208" name="Google Shape;208;p8"/>
          <p:cNvSpPr txBox="1"/>
          <p:nvPr/>
        </p:nvSpPr>
        <p:spPr>
          <a:xfrm>
            <a:off x="391561" y="1164870"/>
            <a:ext cx="8752439" cy="247421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rPr lang="en-US" sz="1800">
                <a:solidFill>
                  <a:schemeClr val="dk1"/>
                </a:solidFill>
                <a:latin typeface="Calibri"/>
                <a:ea typeface="Calibri"/>
                <a:cs typeface="Calibri"/>
                <a:sym typeface="Calibri"/>
              </a:rPr>
              <a:t>L'</a:t>
            </a:r>
            <a:r>
              <a:rPr b="1" lang="en-US" sz="1800">
                <a:solidFill>
                  <a:schemeClr val="dk1"/>
                </a:solidFill>
                <a:latin typeface="Calibri"/>
                <a:ea typeface="Calibri"/>
                <a:cs typeface="Calibri"/>
                <a:sym typeface="Calibri"/>
              </a:rPr>
              <a:t>énergie thermique réelle </a:t>
            </a:r>
            <a:r>
              <a:rPr lang="en-US" sz="1800">
                <a:solidFill>
                  <a:schemeClr val="dk1"/>
                </a:solidFill>
                <a:latin typeface="Calibri"/>
                <a:ea typeface="Calibri"/>
                <a:cs typeface="Calibri"/>
                <a:sym typeface="Calibri"/>
              </a:rPr>
              <a:t>produite et utilisée sur place</a:t>
            </a:r>
            <a:r>
              <a:rPr b="1" lang="en-US" sz="1800">
                <a:solidFill>
                  <a:schemeClr val="dk1"/>
                </a:solidFill>
                <a:latin typeface="Calibri"/>
                <a:ea typeface="Calibri"/>
                <a:cs typeface="Calibri"/>
                <a:sym typeface="Calibri"/>
              </a:rPr>
              <a:t> à partir de sources renouvelables ou livrée </a:t>
            </a:r>
            <a:r>
              <a:rPr lang="en-US" sz="1800">
                <a:solidFill>
                  <a:schemeClr val="dk1"/>
                </a:solidFill>
                <a:latin typeface="Calibri"/>
                <a:ea typeface="Calibri"/>
                <a:cs typeface="Calibri"/>
                <a:sym typeface="Calibri"/>
              </a:rPr>
              <a:t>à un bâtiment peut être </a:t>
            </a:r>
            <a:r>
              <a:rPr b="1" lang="en-US" sz="1800">
                <a:solidFill>
                  <a:schemeClr val="dk1"/>
                </a:solidFill>
                <a:latin typeface="Calibri"/>
                <a:ea typeface="Calibri"/>
                <a:cs typeface="Calibri"/>
                <a:sym typeface="Calibri"/>
              </a:rPr>
              <a:t>surveillée</a:t>
            </a:r>
            <a:r>
              <a:rPr lang="en-US" sz="1800">
                <a:solidFill>
                  <a:schemeClr val="dk1"/>
                </a:solidFill>
                <a:latin typeface="Calibri"/>
                <a:ea typeface="Calibri"/>
                <a:cs typeface="Calibri"/>
                <a:sym typeface="Calibri"/>
              </a:rPr>
              <a:t>. S'ils sont disponibles, les systèmes BEMS ou BMS peuvent fournir des données précieuses avec une ventilation de la consommation réelle d'énergie thermique des différentes installations techniques. </a:t>
            </a:r>
            <a:endParaRPr/>
          </a:p>
          <a:p>
            <a:pPr indent="-342900" lvl="0" marL="342900" marR="0" rtl="0" algn="l">
              <a:spcBef>
                <a:spcPts val="320"/>
              </a:spcBef>
              <a:spcAft>
                <a:spcPts val="0"/>
              </a:spcAft>
              <a:buClr>
                <a:schemeClr val="dk1"/>
              </a:buClr>
              <a:buSzPts val="1600"/>
              <a:buFont typeface="Courier New"/>
              <a:buChar char="o"/>
            </a:pPr>
            <a:r>
              <a:rPr lang="en-US" sz="1600">
                <a:solidFill>
                  <a:schemeClr val="dk1"/>
                </a:solidFill>
                <a:latin typeface="Calibri"/>
                <a:ea typeface="Calibri"/>
                <a:cs typeface="Calibri"/>
                <a:sym typeface="Calibri"/>
              </a:rPr>
              <a:t>Le système de gestion de l'énergie du bâtiment (</a:t>
            </a:r>
            <a:r>
              <a:rPr b="1" lang="en-US" sz="1600">
                <a:solidFill>
                  <a:schemeClr val="dk1"/>
                </a:solidFill>
                <a:latin typeface="Calibri"/>
                <a:ea typeface="Calibri"/>
                <a:cs typeface="Calibri"/>
                <a:sym typeface="Calibri"/>
              </a:rPr>
              <a:t>BEMS) </a:t>
            </a:r>
            <a:r>
              <a:rPr lang="en-US" sz="1600">
                <a:solidFill>
                  <a:schemeClr val="dk1"/>
                </a:solidFill>
                <a:latin typeface="Calibri"/>
                <a:ea typeface="Calibri"/>
                <a:cs typeface="Calibri"/>
                <a:sym typeface="Calibri"/>
              </a:rPr>
              <a:t>contrôle et surveille l'utilisation de l'énergie des diverses installations techniques pour le chauffage, le refroidissement, la ventilation, l'éclairage, les charges de bouchons etc, et les conditions environnementales intérieures.  </a:t>
            </a:r>
            <a:endParaRPr/>
          </a:p>
          <a:p>
            <a:pPr indent="-342900" lvl="0" marL="342900" marR="0" rtl="0" algn="l">
              <a:spcBef>
                <a:spcPts val="320"/>
              </a:spcBef>
              <a:spcAft>
                <a:spcPts val="0"/>
              </a:spcAft>
              <a:buClr>
                <a:schemeClr val="dk1"/>
              </a:buClr>
              <a:buSzPts val="1600"/>
              <a:buFont typeface="Courier New"/>
              <a:buChar char="o"/>
            </a:pPr>
            <a:r>
              <a:rPr lang="en-US" sz="1600">
                <a:solidFill>
                  <a:schemeClr val="dk1"/>
                </a:solidFill>
                <a:latin typeface="Calibri"/>
                <a:ea typeface="Calibri"/>
                <a:cs typeface="Calibri"/>
                <a:sym typeface="Calibri"/>
              </a:rPr>
              <a:t>Le système de gestion du bâtiment (</a:t>
            </a:r>
            <a:r>
              <a:rPr b="1" lang="en-US" sz="1600">
                <a:solidFill>
                  <a:schemeClr val="dk1"/>
                </a:solidFill>
                <a:latin typeface="Calibri"/>
                <a:ea typeface="Calibri"/>
                <a:cs typeface="Calibri"/>
                <a:sym typeface="Calibri"/>
              </a:rPr>
              <a:t>BMS</a:t>
            </a:r>
            <a:r>
              <a:rPr lang="en-US" sz="1600">
                <a:solidFill>
                  <a:schemeClr val="dk1"/>
                </a:solidFill>
                <a:latin typeface="Calibri"/>
                <a:ea typeface="Calibri"/>
                <a:cs typeface="Calibri"/>
                <a:sym typeface="Calibri"/>
              </a:rPr>
              <a:t>) peut en outre inclure d'autres fonctions (par exemple, la sécurité, l'accès, les ascenseurs, la sécurité incendie).</a:t>
            </a:r>
            <a:endParaRPr/>
          </a:p>
        </p:txBody>
      </p:sp>
      <p:sp>
        <p:nvSpPr>
          <p:cNvPr id="209" name="Google Shape;209;p8"/>
          <p:cNvSpPr/>
          <p:nvPr/>
        </p:nvSpPr>
        <p:spPr>
          <a:xfrm>
            <a:off x="740229" y="3839339"/>
            <a:ext cx="8403771" cy="163121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Il est nécessaire de disposer de données sur la consommation d'énergie effective à partir d'au moins 12 mois consécutifs.</a:t>
            </a:r>
            <a:endParaRPr/>
          </a:p>
          <a:p>
            <a:pPr indent="0" lvl="0" marL="0" marR="0" rtl="0" algn="l">
              <a:spcBef>
                <a:spcPts val="1200"/>
              </a:spcBef>
              <a:spcAft>
                <a:spcPts val="0"/>
              </a:spcAft>
              <a:buNone/>
            </a:pPr>
            <a:r>
              <a:rPr lang="en-US" sz="1800">
                <a:solidFill>
                  <a:schemeClr val="dk1"/>
                </a:solidFill>
                <a:latin typeface="Calibri"/>
                <a:ea typeface="Calibri"/>
                <a:cs typeface="Calibri"/>
                <a:sym typeface="Calibri"/>
              </a:rPr>
              <a:t>Il est préférable d'</a:t>
            </a:r>
            <a:r>
              <a:rPr b="1" lang="en-US" sz="1800">
                <a:solidFill>
                  <a:schemeClr val="dk1"/>
                </a:solidFill>
                <a:latin typeface="Calibri"/>
                <a:ea typeface="Calibri"/>
                <a:cs typeface="Calibri"/>
                <a:sym typeface="Calibri"/>
              </a:rPr>
              <a:t>envisager des </a:t>
            </a:r>
            <a:r>
              <a:rPr lang="en-US" sz="1800">
                <a:solidFill>
                  <a:schemeClr val="dk1"/>
                </a:solidFill>
                <a:latin typeface="Calibri"/>
                <a:ea typeface="Calibri"/>
                <a:cs typeface="Calibri"/>
                <a:sym typeface="Calibri"/>
              </a:rPr>
              <a:t>enregistrements plus longs (par exemple des </a:t>
            </a:r>
            <a:r>
              <a:rPr b="1" lang="en-US" sz="1800">
                <a:solidFill>
                  <a:schemeClr val="dk1"/>
                </a:solidFill>
                <a:latin typeface="Calibri"/>
                <a:ea typeface="Calibri"/>
                <a:cs typeface="Calibri"/>
                <a:sym typeface="Calibri"/>
              </a:rPr>
              <a:t>données triennales</a:t>
            </a:r>
            <a:r>
              <a:rPr lang="en-US" sz="1800">
                <a:solidFill>
                  <a:schemeClr val="dk1"/>
                </a:solidFill>
                <a:latin typeface="Calibri"/>
                <a:ea typeface="Calibri"/>
                <a:cs typeface="Calibri"/>
                <a:sym typeface="Calibri"/>
              </a:rPr>
              <a:t>) afin d'éliminer les effets des conditions météorologiques variables et de faire la moyenne des autres fluctuations inhérentes à l'occupation du bâtiment.</a:t>
            </a:r>
            <a:endParaRPr sz="1800">
              <a:solidFill>
                <a:schemeClr val="dk1"/>
              </a:solidFill>
              <a:latin typeface="Calibri"/>
              <a:ea typeface="Calibri"/>
              <a:cs typeface="Calibri"/>
              <a:sym typeface="Calibri"/>
            </a:endParaRPr>
          </a:p>
        </p:txBody>
      </p:sp>
      <p:pic>
        <p:nvPicPr>
          <p:cNvPr id="210" name="Google Shape;210;p8"/>
          <p:cNvPicPr preferRelativeResize="0"/>
          <p:nvPr/>
        </p:nvPicPr>
        <p:blipFill rotWithShape="1">
          <a:blip r:embed="rId3">
            <a:alphaModFix/>
          </a:blip>
          <a:srcRect b="0" l="0" r="0" t="0"/>
          <a:stretch/>
        </p:blipFill>
        <p:spPr>
          <a:xfrm>
            <a:off x="255210" y="3985419"/>
            <a:ext cx="378512" cy="368806"/>
          </a:xfrm>
          <a:prstGeom prst="rect">
            <a:avLst/>
          </a:prstGeom>
          <a:solidFill>
            <a:srgbClr val="FFFF00"/>
          </a:solidFill>
          <a:ln>
            <a:noFill/>
          </a:ln>
        </p:spPr>
      </p:pic>
      <p:pic>
        <p:nvPicPr>
          <p:cNvPr id="211" name="Google Shape;211;p8"/>
          <p:cNvPicPr preferRelativeResize="0"/>
          <p:nvPr/>
        </p:nvPicPr>
        <p:blipFill rotWithShape="1">
          <a:blip r:embed="rId3">
            <a:alphaModFix/>
          </a:blip>
          <a:srcRect b="0" l="0" r="0" t="0"/>
          <a:stretch/>
        </p:blipFill>
        <p:spPr>
          <a:xfrm>
            <a:off x="246743" y="4760717"/>
            <a:ext cx="378512" cy="368806"/>
          </a:xfrm>
          <a:prstGeom prst="rect">
            <a:avLst/>
          </a:prstGeom>
          <a:solidFill>
            <a:srgbClr val="FFFF00"/>
          </a:solidFill>
          <a:ln>
            <a:noFill/>
          </a:ln>
        </p:spPr>
      </p:pic>
      <p:sp>
        <p:nvSpPr>
          <p:cNvPr id="212" name="Google Shape;212;p8"/>
          <p:cNvSpPr txBox="1"/>
          <p:nvPr/>
        </p:nvSpPr>
        <p:spPr>
          <a:xfrm>
            <a:off x="268224" y="780288"/>
            <a:ext cx="8875776" cy="529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dk1"/>
              </a:buClr>
              <a:buSzPts val="2400"/>
              <a:buFont typeface="Arial"/>
              <a:buNone/>
            </a:pPr>
            <a:r>
              <a:rPr b="1" lang="en-US" sz="2400" u="sng">
                <a:solidFill>
                  <a:schemeClr val="dk1"/>
                </a:solidFill>
                <a:latin typeface="Calibri"/>
                <a:ea typeface="Calibri"/>
                <a:cs typeface="Calibri"/>
                <a:sym typeface="Calibri"/>
              </a:rPr>
              <a:t>CONTEXTE - BEMS/BMS</a:t>
            </a:r>
            <a:endParaRPr sz="2400" u="sng">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9"/>
          <p:cNvSpPr txBox="1"/>
          <p:nvPr>
            <p:ph idx="1" type="body"/>
          </p:nvPr>
        </p:nvSpPr>
        <p:spPr>
          <a:xfrm>
            <a:off x="457200" y="782320"/>
            <a:ext cx="8229600" cy="607129"/>
          </a:xfrm>
          <a:prstGeom prst="rect">
            <a:avLst/>
          </a:prstGeom>
          <a:noFill/>
          <a:ln>
            <a:noFill/>
          </a:ln>
        </p:spPr>
        <p:txBody>
          <a:bodyPr anchorCtr="0" anchor="t" bIns="45700" lIns="91425" spcFirstLastPara="1" rIns="91425" wrap="square" tIns="45700">
            <a:normAutofit/>
          </a:bodyPr>
          <a:lstStyle/>
          <a:p>
            <a:pPr indent="0" lvl="0" marL="0" marR="0" rtl="0" algn="l">
              <a:spcBef>
                <a:spcPts val="0"/>
              </a:spcBef>
              <a:spcAft>
                <a:spcPts val="0"/>
              </a:spcAft>
              <a:buClr>
                <a:schemeClr val="dk1"/>
              </a:buClr>
              <a:buSzPts val="2400"/>
              <a:buFont typeface="Arial"/>
              <a:buNone/>
            </a:pPr>
            <a:r>
              <a:rPr b="1" i="0" lang="en-US" sz="2400" u="sng" cap="none" strike="noStrike">
                <a:solidFill>
                  <a:schemeClr val="dk1"/>
                </a:solidFill>
                <a:latin typeface="Calibri"/>
                <a:ea typeface="Calibri"/>
                <a:cs typeface="Calibri"/>
                <a:sym typeface="Calibri"/>
              </a:rPr>
              <a:t>INDICATEUR</a:t>
            </a:r>
            <a:r>
              <a:rPr b="1" i="0" lang="en-US" sz="2400" u="none" cap="none" strike="noStrike">
                <a:solidFill>
                  <a:schemeClr val="dk1"/>
                </a:solidFill>
                <a:latin typeface="Calibri"/>
                <a:ea typeface="Calibri"/>
                <a:cs typeface="Calibri"/>
                <a:sym typeface="Calibri"/>
              </a:rPr>
              <a:t> </a:t>
            </a:r>
            <a:endParaRPr b="1" i="0" sz="2400" u="none" cap="none" strike="noStrike">
              <a:solidFill>
                <a:schemeClr val="dk1"/>
              </a:solidFill>
              <a:latin typeface="Calibri"/>
              <a:ea typeface="Calibri"/>
              <a:cs typeface="Calibri"/>
              <a:sym typeface="Calibri"/>
            </a:endParaRPr>
          </a:p>
          <a:p>
            <a:pPr indent="0" lvl="0" marL="0" marR="0" rtl="0" algn="ctr">
              <a:spcBef>
                <a:spcPts val="480"/>
              </a:spcBef>
              <a:spcAft>
                <a:spcPts val="0"/>
              </a:spcAft>
              <a:buClr>
                <a:schemeClr val="dk1"/>
              </a:buClr>
              <a:buSzPts val="2400"/>
              <a:buFont typeface="Arial"/>
              <a:buNone/>
            </a:pPr>
            <a:r>
              <a:t/>
            </a:r>
            <a:endParaRPr b="1" i="1" sz="2400" u="none" cap="none" strike="noStrike">
              <a:solidFill>
                <a:schemeClr val="dk1"/>
              </a:solidFill>
              <a:latin typeface="Calibri"/>
              <a:ea typeface="Calibri"/>
              <a:cs typeface="Calibri"/>
              <a:sym typeface="Calibri"/>
            </a:endParaRPr>
          </a:p>
          <a:p>
            <a:pPr indent="0" lvl="0" marL="0" marR="0" rtl="0" algn="l">
              <a:spcBef>
                <a:spcPts val="200"/>
              </a:spcBef>
              <a:spcAft>
                <a:spcPts val="0"/>
              </a:spcAft>
              <a:buClr>
                <a:schemeClr val="dk1"/>
              </a:buClr>
              <a:buSzPts val="1000"/>
              <a:buFont typeface="Arial"/>
              <a:buNone/>
            </a:pPr>
            <a:r>
              <a:t/>
            </a:r>
            <a:endParaRPr b="0" i="0" sz="1000" u="none" cap="none" strike="noStrike">
              <a:solidFill>
                <a:schemeClr val="dk1"/>
              </a:solidFill>
              <a:latin typeface="Calibri"/>
              <a:ea typeface="Calibri"/>
              <a:cs typeface="Calibri"/>
              <a:sym typeface="Calibri"/>
            </a:endParaRPr>
          </a:p>
        </p:txBody>
      </p:sp>
      <p:sp>
        <p:nvSpPr>
          <p:cNvPr id="218" name="Google Shape;218;p9"/>
          <p:cNvSpPr txBox="1"/>
          <p:nvPr>
            <p:ph idx="12" type="sldNum"/>
          </p:nvPr>
        </p:nvSpPr>
        <p:spPr>
          <a:xfrm>
            <a:off x="7010400" y="6572250"/>
            <a:ext cx="2133600" cy="28575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solidFill>
                  <a:schemeClr val="lt1"/>
                </a:solidFill>
              </a:rPr>
              <a:t>‹#›</a:t>
            </a:fld>
            <a:endParaRPr>
              <a:solidFill>
                <a:schemeClr val="lt1"/>
              </a:solidFill>
            </a:endParaRPr>
          </a:p>
        </p:txBody>
      </p:sp>
      <p:pic>
        <p:nvPicPr>
          <p:cNvPr id="219" name="Google Shape;219;p9">
            <a:hlinkClick r:id="rId3"/>
          </p:cNvPr>
          <p:cNvPicPr preferRelativeResize="0"/>
          <p:nvPr/>
        </p:nvPicPr>
        <p:blipFill rotWithShape="1">
          <a:blip r:embed="rId4">
            <a:alphaModFix/>
          </a:blip>
          <a:srcRect b="0" l="0" r="0" t="0"/>
          <a:stretch/>
        </p:blipFill>
        <p:spPr>
          <a:xfrm>
            <a:off x="8108830" y="778843"/>
            <a:ext cx="990145" cy="541957"/>
          </a:xfrm>
          <a:prstGeom prst="roundRect">
            <a:avLst>
              <a:gd fmla="val 16667" name="adj"/>
            </a:avLst>
          </a:prstGeom>
          <a:noFill/>
          <a:ln>
            <a:noFill/>
          </a:ln>
          <a:effectLst>
            <a:outerShdw blurRad="76200" rotWithShape="0" algn="tl" dir="7800000" dist="38100">
              <a:srgbClr val="000000">
                <a:alpha val="40000"/>
              </a:srgbClr>
            </a:outerShdw>
          </a:effectLst>
        </p:spPr>
      </p:pic>
      <p:sp>
        <p:nvSpPr>
          <p:cNvPr id="220" name="Google Shape;220;p9"/>
          <p:cNvSpPr txBox="1"/>
          <p:nvPr>
            <p:ph type="title"/>
          </p:nvPr>
        </p:nvSpPr>
        <p:spPr>
          <a:xfrm>
            <a:off x="0" y="0"/>
            <a:ext cx="9144000" cy="709613"/>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7F7F7F"/>
              </a:buClr>
              <a:buSzPts val="2000"/>
              <a:buFont typeface="Calibri"/>
              <a:buNone/>
            </a:pPr>
            <a:r>
              <a:rPr lang="en-US" sz="2000"/>
              <a:t>B.3.1 - PART DES ÉNERGIES RENOUVELABLES SUR SITE DANS LA CONSOMMATION TOTALE FINALE D'ÉNERGIE THERMIQUE POUR LES OPERATIONS IMMOBILIERES</a:t>
            </a:r>
            <a:endParaRPr b="1" sz="2000" u="sng">
              <a:solidFill>
                <a:srgbClr val="1A965E"/>
              </a:solidFill>
            </a:endParaRPr>
          </a:p>
        </p:txBody>
      </p:sp>
      <p:graphicFrame>
        <p:nvGraphicFramePr>
          <p:cNvPr id="221" name="Google Shape;221;p9"/>
          <p:cNvGraphicFramePr/>
          <p:nvPr/>
        </p:nvGraphicFramePr>
        <p:xfrm>
          <a:off x="499533" y="1391000"/>
          <a:ext cx="3000000" cy="3000000"/>
        </p:xfrm>
        <a:graphic>
          <a:graphicData uri="http://schemas.openxmlformats.org/drawingml/2006/table">
            <a:tbl>
              <a:tblPr bandRow="1" firstRow="1">
                <a:noFill/>
                <a:tableStyleId>{931FE433-31BC-4438-BF3C-9ED78DD4411E}</a:tableStyleId>
              </a:tblPr>
              <a:tblGrid>
                <a:gridCol w="3076125"/>
                <a:gridCol w="2221300"/>
                <a:gridCol w="2932175"/>
              </a:tblGrid>
              <a:tr h="370850">
                <a:tc>
                  <a:txBody>
                    <a:bodyPr/>
                    <a:lstStyle/>
                    <a:p>
                      <a:pPr indent="0" lvl="0" marL="0" marR="0" rtl="0" algn="l">
                        <a:spcBef>
                          <a:spcPts val="0"/>
                        </a:spcBef>
                        <a:spcAft>
                          <a:spcPts val="0"/>
                        </a:spcAft>
                        <a:buNone/>
                      </a:pPr>
                      <a:r>
                        <a:rPr lang="en-US" sz="1800" u="none" cap="none" strike="noStrike"/>
                        <a:t>Indicateur</a:t>
                      </a:r>
                      <a:endParaRPr/>
                    </a:p>
                  </a:txBody>
                  <a:tcPr marT="45725" marB="45725" marR="91450" marL="91450"/>
                </a:tc>
                <a:tc>
                  <a:txBody>
                    <a:bodyPr/>
                    <a:lstStyle/>
                    <a:p>
                      <a:pPr indent="0" lvl="0" marL="0" marR="0" rtl="0" algn="l">
                        <a:spcBef>
                          <a:spcPts val="0"/>
                        </a:spcBef>
                        <a:spcAft>
                          <a:spcPts val="0"/>
                        </a:spcAft>
                        <a:buNone/>
                      </a:pPr>
                      <a:r>
                        <a:rPr lang="en-US" sz="1800"/>
                        <a:t>Unité</a:t>
                      </a:r>
                      <a:endParaRPr/>
                    </a:p>
                  </a:txBody>
                  <a:tcPr marT="45725" marB="45725" marR="91450" marL="91450"/>
                </a:tc>
                <a:tc>
                  <a:txBody>
                    <a:bodyPr/>
                    <a:lstStyle/>
                    <a:p>
                      <a:pPr indent="0" lvl="0" marL="0" marR="0" rtl="0" algn="l">
                        <a:spcBef>
                          <a:spcPts val="0"/>
                        </a:spcBef>
                        <a:spcAft>
                          <a:spcPts val="0"/>
                        </a:spcAft>
                        <a:buNone/>
                      </a:pPr>
                      <a:r>
                        <a:rPr lang="en-US" sz="1800"/>
                        <a:t>Source de données</a:t>
                      </a:r>
                      <a:endParaRPr/>
                    </a:p>
                  </a:txBody>
                  <a:tcPr marT="45725" marB="45725" marR="91450" marL="91450"/>
                </a:tc>
              </a:tr>
              <a:tr h="370850">
                <a:tc>
                  <a:txBody>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Consommation totale d'énergie thermique finale produite à partir de sources renouvelables sur place divisée par la consommation totale d'énergie thermique finale </a:t>
                      </a:r>
                      <a:endParaRPr sz="1800">
                        <a:latin typeface="Calibri"/>
                        <a:ea typeface="Calibri"/>
                        <a:cs typeface="Calibri"/>
                        <a:sym typeface="Calibri"/>
                      </a:endParaRPr>
                    </a:p>
                  </a:txBody>
                  <a:tcPr marT="45725" marB="45725" marR="91450" marL="91450" anchor="ctr"/>
                </a:tc>
                <a:tc>
                  <a:txBody>
                    <a:bodyPr/>
                    <a:lstStyle/>
                    <a:p>
                      <a:pPr indent="0" lvl="0" marL="0" marR="0" rtl="0" algn="ctr">
                        <a:spcBef>
                          <a:spcPts val="0"/>
                        </a:spcBef>
                        <a:spcAft>
                          <a:spcPts val="0"/>
                        </a:spcAft>
                        <a:buNone/>
                      </a:pPr>
                      <a:r>
                        <a:rPr lang="en-US"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a:txBody>
                  <a:tcPr marT="45725" marB="45725" marR="91450" marL="91450" anchor="ctr"/>
                </a:tc>
                <a:tc>
                  <a:txBody>
                    <a:bodyPr/>
                    <a:lstStyle/>
                    <a:p>
                      <a:pPr indent="0" lvl="0" marL="0" marR="0" rtl="0" algn="l">
                        <a:spcBef>
                          <a:spcPts val="0"/>
                        </a:spcBef>
                        <a:spcAft>
                          <a:spcPts val="0"/>
                        </a:spcAft>
                        <a:buNone/>
                      </a:pPr>
                      <a:r>
                        <a:rPr lang="en-US" sz="1800">
                          <a:latin typeface="Calibri"/>
                          <a:ea typeface="Calibri"/>
                          <a:cs typeface="Calibri"/>
                          <a:sym typeface="Calibri"/>
                        </a:rPr>
                        <a:t>Données estimées ou mesurées</a:t>
                      </a:r>
                      <a:endParaRPr sz="1800">
                        <a:latin typeface="Calibri"/>
                        <a:ea typeface="Calibri"/>
                        <a:cs typeface="Calibri"/>
                        <a:sym typeface="Calibri"/>
                      </a:endParaRPr>
                    </a:p>
                  </a:txBody>
                  <a:tcPr marT="45725" marB="45725" marR="91450" marL="91450" anchor="ctr"/>
                </a:tc>
              </a:tr>
            </a:tbl>
          </a:graphicData>
        </a:graphic>
      </p:graphicFrame>
      <p:sp>
        <p:nvSpPr>
          <p:cNvPr id="222" name="Google Shape;222;p9"/>
          <p:cNvSpPr/>
          <p:nvPr/>
        </p:nvSpPr>
        <p:spPr>
          <a:xfrm>
            <a:off x="625254" y="3639515"/>
            <a:ext cx="8061545" cy="187743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Pour l'évaluation de la performance réelle de la zone urbaine, </a:t>
            </a:r>
            <a:r>
              <a:rPr lang="en-US" sz="1800" u="sng">
                <a:solidFill>
                  <a:schemeClr val="dk1"/>
                </a:solidFill>
                <a:latin typeface="Calibri"/>
                <a:ea typeface="Calibri"/>
                <a:cs typeface="Calibri"/>
                <a:sym typeface="Calibri"/>
              </a:rPr>
              <a:t>il est préférable d'utiliser des données mesurées</a:t>
            </a:r>
            <a:r>
              <a:rPr lang="en-U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Si les données mesurées ne sont pas disponibles, des données estimées doivent être utilisées.</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Les données estimées sont utilisées pour évaluer les scénarios de modernisation dans les processus de planification et de prise de décision</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t/>
            </a:r>
            <a:endParaRPr b="1" sz="800">
              <a:solidFill>
                <a:schemeClr val="dk1"/>
              </a:solidFill>
              <a:latin typeface="Calibri"/>
              <a:ea typeface="Calibri"/>
              <a:cs typeface="Calibri"/>
              <a:sym typeface="Calibri"/>
            </a:endParaRPr>
          </a:p>
          <a:p>
            <a:pPr indent="0" lvl="0" marL="0" marR="0" rtl="0" algn="l">
              <a:spcBef>
                <a:spcPts val="0"/>
              </a:spcBef>
              <a:spcAft>
                <a:spcPts val="0"/>
              </a:spcAft>
              <a:buNone/>
            </a:pPr>
            <a:r>
              <a:rPr b="1" lang="en-US" sz="1800">
                <a:solidFill>
                  <a:schemeClr val="dk1"/>
                </a:solidFill>
                <a:latin typeface="Calibri"/>
                <a:ea typeface="Calibri"/>
                <a:cs typeface="Calibri"/>
                <a:sym typeface="Calibri"/>
              </a:rPr>
              <a:t>La source des données doit toujours être clairement indiquée</a:t>
            </a:r>
            <a:r>
              <a:rPr lang="en-US" sz="1800">
                <a:solidFill>
                  <a:schemeClr val="dk1"/>
                </a:solidFill>
                <a:latin typeface="Calibri"/>
                <a:ea typeface="Calibri"/>
                <a:cs typeface="Calibri"/>
                <a:sym typeface="Calibri"/>
              </a:rPr>
              <a:t>.</a:t>
            </a:r>
            <a:endParaRPr/>
          </a:p>
        </p:txBody>
      </p:sp>
      <p:pic>
        <p:nvPicPr>
          <p:cNvPr id="223" name="Google Shape;223;p9"/>
          <p:cNvPicPr preferRelativeResize="0"/>
          <p:nvPr/>
        </p:nvPicPr>
        <p:blipFill rotWithShape="1">
          <a:blip r:embed="rId5">
            <a:alphaModFix/>
          </a:blip>
          <a:srcRect b="0" l="0" r="0" t="0"/>
          <a:stretch/>
        </p:blipFill>
        <p:spPr>
          <a:xfrm>
            <a:off x="238277" y="3786744"/>
            <a:ext cx="378512" cy="36880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Larissa">
  <a:themeElements>
    <a:clrScheme name="Larissa">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arissa">
  <a:themeElements>
    <a:clrScheme name="Larissa">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1F60BDB20EF664A9118B81CB099702B" ma:contentTypeVersion="17" ma:contentTypeDescription="Crée un document." ma:contentTypeScope="" ma:versionID="401b2652c6e92f56d8ee4e284eb80a80">
  <xsd:schema xmlns:xsd="http://www.w3.org/2001/XMLSchema" xmlns:xs="http://www.w3.org/2001/XMLSchema" xmlns:p="http://schemas.microsoft.com/office/2006/metadata/properties" xmlns:ns2="7703844f-ab03-448f-aed1-f35d29f3bcba" xmlns:ns3="019ad8dd-0490-40d8-9346-bcbaec298f68" targetNamespace="http://schemas.microsoft.com/office/2006/metadata/properties" ma:root="true" ma:fieldsID="a34331db33b1c1f3505a1f9eb80b976b" ns2:_="" ns3:_="">
    <xsd:import namespace="7703844f-ab03-448f-aed1-f35d29f3bcba"/>
    <xsd:import namespace="019ad8dd-0490-40d8-9346-bcbaec298f6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3844f-ab03-448f-aed1-f35d29f3bc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d19f90c4-00d9-45b7-bc62-04f95cbe7a8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9ad8dd-0490-40d8-9346-bcbaec298f68" elementFormDefault="qualified">
    <xsd:import namespace="http://schemas.microsoft.com/office/2006/documentManagement/types"/>
    <xsd:import namespace="http://schemas.microsoft.com/office/infopath/2007/PartnerControls"/>
    <xsd:element name="SharedWithUsers" ma:index="1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07d53e59-e4d3-4622-810c-8f54b24dddd0}" ma:internalName="TaxCatchAll" ma:showField="CatchAllData" ma:web="019ad8dd-0490-40d8-9346-bcbaec298f6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19ad8dd-0490-40d8-9346-bcbaec298f68" xsi:nil="true"/>
    <lcf76f155ced4ddcb4097134ff3c332f xmlns="7703844f-ab03-448f-aed1-f35d29f3bcb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8EC41B1-F472-4101-AD7F-7E18750332D6}"/>
</file>

<file path=customXml/itemProps2.xml><?xml version="1.0" encoding="utf-8"?>
<ds:datastoreItem xmlns:ds="http://schemas.openxmlformats.org/officeDocument/2006/customXml" ds:itemID="{0166FCC4-C64E-48DC-B59F-C56D2CA698CF}"/>
</file>

<file path=customXml/itemProps3.xml><?xml version="1.0" encoding="utf-8"?>
<ds:datastoreItem xmlns:ds="http://schemas.openxmlformats.org/officeDocument/2006/customXml" ds:itemID="{A38A4152-2750-4E0B-8736-DA60035763ED}"/>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NOA</dc:creator>
  <dcterms:created xsi:type="dcterms:W3CDTF">2017-01-09T10:20:00Z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0x010100A1F60BDB20EF664A9118B81CB099702B</vt:lpwstr>
  </property>
</Properties>
</file>